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notesMasterIdLst>
    <p:notesMasterId r:id="rId16"/>
  </p:notesMasterIdLst>
  <p:handoutMasterIdLst>
    <p:handoutMasterId r:id="rId17"/>
  </p:handoutMasterIdLst>
  <p:sldIdLst>
    <p:sldId id="582" r:id="rId3"/>
    <p:sldId id="261" r:id="rId4"/>
    <p:sldId id="584" r:id="rId5"/>
    <p:sldId id="894" r:id="rId6"/>
    <p:sldId id="893" r:id="rId7"/>
    <p:sldId id="592" r:id="rId8"/>
    <p:sldId id="887" r:id="rId9"/>
    <p:sldId id="892" r:id="rId10"/>
    <p:sldId id="885" r:id="rId11"/>
    <p:sldId id="879" r:id="rId12"/>
    <p:sldId id="889" r:id="rId13"/>
    <p:sldId id="890" r:id="rId14"/>
    <p:sldId id="590" r:id="rId15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87B"/>
    <a:srgbClr val="861F41"/>
    <a:srgbClr val="E87722"/>
    <a:srgbClr val="D7D2CB"/>
    <a:srgbClr val="508590"/>
    <a:srgbClr val="CD6600"/>
    <a:srgbClr val="990033"/>
    <a:srgbClr val="B22600"/>
    <a:srgbClr val="D76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76647"/>
  </p:normalViewPr>
  <p:slideViewPr>
    <p:cSldViewPr>
      <p:cViewPr varScale="1">
        <p:scale>
          <a:sx n="109" d="100"/>
          <a:sy n="109" d="100"/>
        </p:scale>
        <p:origin x="10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17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chelvg\Desktop\Gender%20chart%20with%20percentag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Women %</c:v>
                </c:pt>
              </c:strCache>
            </c:strRef>
          </c:tx>
          <c:spPr>
            <a:solidFill>
              <a:srgbClr val="E87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Sheet1!$F$3:$F$15</c:f>
              <c:strCache>
                <c:ptCount val="13"/>
                <c:pt idx="0">
                  <c:v>0-2</c:v>
                </c:pt>
                <c:pt idx="1">
                  <c:v>2-4</c:v>
                </c:pt>
                <c:pt idx="2">
                  <c:v>4-6</c:v>
                </c:pt>
                <c:pt idx="3">
                  <c:v>6-8</c:v>
                </c:pt>
                <c:pt idx="4">
                  <c:v>8-10</c:v>
                </c:pt>
                <c:pt idx="5">
                  <c:v>10-12</c:v>
                </c:pt>
                <c:pt idx="6">
                  <c:v>12-14</c:v>
                </c:pt>
                <c:pt idx="7">
                  <c:v>14-16</c:v>
                </c:pt>
                <c:pt idx="8">
                  <c:v>16-18</c:v>
                </c:pt>
                <c:pt idx="9">
                  <c:v>18-20</c:v>
                </c:pt>
                <c:pt idx="10">
                  <c:v>20-22</c:v>
                </c:pt>
                <c:pt idx="11">
                  <c:v>22-24</c:v>
                </c:pt>
                <c:pt idx="12">
                  <c:v>26-28</c:v>
                </c:pt>
              </c:strCache>
            </c:strRef>
          </c:cat>
          <c:val>
            <c:numRef>
              <c:f>Sheet1!$G$3:$G$15</c:f>
              <c:numCache>
                <c:formatCode>0%</c:formatCode>
                <c:ptCount val="13"/>
                <c:pt idx="0">
                  <c:v>0</c:v>
                </c:pt>
                <c:pt idx="1">
                  <c:v>0.1076923076923077</c:v>
                </c:pt>
                <c:pt idx="2">
                  <c:v>0.3</c:v>
                </c:pt>
                <c:pt idx="3">
                  <c:v>0.18461538461538463</c:v>
                </c:pt>
                <c:pt idx="4">
                  <c:v>0.14615384615384616</c:v>
                </c:pt>
                <c:pt idx="5">
                  <c:v>7.6923076923076927E-2</c:v>
                </c:pt>
                <c:pt idx="6">
                  <c:v>6.9230769230769235E-2</c:v>
                </c:pt>
                <c:pt idx="7">
                  <c:v>3.0769230769230771E-2</c:v>
                </c:pt>
                <c:pt idx="8">
                  <c:v>3.8461538461538464E-2</c:v>
                </c:pt>
                <c:pt idx="9">
                  <c:v>1.5384615384615385E-2</c:v>
                </c:pt>
                <c:pt idx="10">
                  <c:v>1.5384615384615385E-2</c:v>
                </c:pt>
                <c:pt idx="11">
                  <c:v>7.6923076923076927E-3</c:v>
                </c:pt>
                <c:pt idx="12">
                  <c:v>7.6923076923076927E-3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C6-418B-B697-99EDD16DBAA4}"/>
            </c:ext>
          </c:extLst>
        </c:ser>
        <c:ser>
          <c:idx val="1"/>
          <c:order val="1"/>
          <c:tx>
            <c:strRef>
              <c:f>Sheet1!$H$2</c:f>
              <c:strCache>
                <c:ptCount val="1"/>
                <c:pt idx="0">
                  <c:v>Men %</c:v>
                </c:pt>
              </c:strCache>
            </c:strRef>
          </c:tx>
          <c:spPr>
            <a:solidFill>
              <a:srgbClr val="861F4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Sheet1!$F$3:$F$15</c:f>
              <c:strCache>
                <c:ptCount val="13"/>
                <c:pt idx="0">
                  <c:v>0-2</c:v>
                </c:pt>
                <c:pt idx="1">
                  <c:v>2-4</c:v>
                </c:pt>
                <c:pt idx="2">
                  <c:v>4-6</c:v>
                </c:pt>
                <c:pt idx="3">
                  <c:v>6-8</c:v>
                </c:pt>
                <c:pt idx="4">
                  <c:v>8-10</c:v>
                </c:pt>
                <c:pt idx="5">
                  <c:v>10-12</c:v>
                </c:pt>
                <c:pt idx="6">
                  <c:v>12-14</c:v>
                </c:pt>
                <c:pt idx="7">
                  <c:v>14-16</c:v>
                </c:pt>
                <c:pt idx="8">
                  <c:v>16-18</c:v>
                </c:pt>
                <c:pt idx="9">
                  <c:v>18-20</c:v>
                </c:pt>
                <c:pt idx="10">
                  <c:v>20-22</c:v>
                </c:pt>
                <c:pt idx="11">
                  <c:v>22-24</c:v>
                </c:pt>
                <c:pt idx="12">
                  <c:v>26-28</c:v>
                </c:pt>
              </c:strCache>
            </c:strRef>
          </c:cat>
          <c:val>
            <c:numRef>
              <c:f>Sheet1!$H$3:$H$15</c:f>
              <c:numCache>
                <c:formatCode>0%</c:formatCode>
                <c:ptCount val="13"/>
                <c:pt idx="0">
                  <c:v>1.3297872340425532E-2</c:v>
                </c:pt>
                <c:pt idx="1">
                  <c:v>0.13297872340425532</c:v>
                </c:pt>
                <c:pt idx="2">
                  <c:v>0.27659574468085107</c:v>
                </c:pt>
                <c:pt idx="3">
                  <c:v>0.24468085106382978</c:v>
                </c:pt>
                <c:pt idx="4">
                  <c:v>0.13031914893617022</c:v>
                </c:pt>
                <c:pt idx="5">
                  <c:v>5.3191489361702128E-2</c:v>
                </c:pt>
                <c:pt idx="6">
                  <c:v>7.4468085106382975E-2</c:v>
                </c:pt>
                <c:pt idx="7">
                  <c:v>2.3936170212765957E-2</c:v>
                </c:pt>
                <c:pt idx="8">
                  <c:v>2.1276595744680851E-2</c:v>
                </c:pt>
                <c:pt idx="9">
                  <c:v>1.3297872340425532E-2</c:v>
                </c:pt>
                <c:pt idx="10">
                  <c:v>7.9787234042553185E-3</c:v>
                </c:pt>
                <c:pt idx="11">
                  <c:v>5.3191489361702126E-3</c:v>
                </c:pt>
                <c:pt idx="12">
                  <c:v>2.6595744680851063E-3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C6-418B-B697-99EDD16DBA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605214648"/>
        <c:axId val="605217272"/>
      </c:barChart>
      <c:catAx>
        <c:axId val="60521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5217272"/>
        <c:crosses val="autoZero"/>
        <c:auto val="1"/>
        <c:lblAlgn val="ctr"/>
        <c:lblOffset val="100"/>
        <c:noMultiLvlLbl val="0"/>
      </c:catAx>
      <c:valAx>
        <c:axId val="605217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521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54310197480992"/>
          <c:y val="0.10535394599983816"/>
          <c:w val="0.88987318942426441"/>
          <c:h val="0.77388369877423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Success</c:v>
                </c:pt>
              </c:strCache>
            </c:strRef>
          </c:tx>
          <c:spPr>
            <a:solidFill>
              <a:srgbClr val="E8751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Sheet1!$A$4:$A$13</c:f>
              <c:strCache>
                <c:ptCount val="10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2017-18</c:v>
                </c:pt>
                <c:pt idx="6">
                  <c:v>2018-19</c:v>
                </c:pt>
                <c:pt idx="7">
                  <c:v>2019-20</c:v>
                </c:pt>
                <c:pt idx="8">
                  <c:v>2020-21</c:v>
                </c:pt>
                <c:pt idx="9">
                  <c:v>2021-22</c:v>
                </c:pt>
              </c:strCache>
            </c:strRef>
          </c:cat>
          <c:val>
            <c:numRef>
              <c:f>Sheet1!$B$4:$B$13</c:f>
              <c:numCache>
                <c:formatCode>0%</c:formatCode>
                <c:ptCount val="10"/>
                <c:pt idx="0">
                  <c:v>0.93</c:v>
                </c:pt>
                <c:pt idx="1">
                  <c:v>0.83</c:v>
                </c:pt>
                <c:pt idx="2">
                  <c:v>0.94</c:v>
                </c:pt>
                <c:pt idx="3">
                  <c:v>0.83</c:v>
                </c:pt>
                <c:pt idx="4">
                  <c:v>0.86</c:v>
                </c:pt>
                <c:pt idx="5">
                  <c:v>0.94</c:v>
                </c:pt>
                <c:pt idx="6">
                  <c:v>0.9</c:v>
                </c:pt>
                <c:pt idx="7">
                  <c:v>0.92</c:v>
                </c:pt>
                <c:pt idx="8">
                  <c:v>0.93</c:v>
                </c:pt>
                <c:pt idx="9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E-49E4-817E-0F0F2D99E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624950896"/>
        <c:axId val="624952536"/>
      </c:barChart>
      <c:catAx>
        <c:axId val="624950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Academic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24952536"/>
        <c:crosses val="autoZero"/>
        <c:auto val="1"/>
        <c:lblAlgn val="ctr"/>
        <c:lblOffset val="100"/>
        <c:noMultiLvlLbl val="0"/>
      </c:catAx>
      <c:valAx>
        <c:axId val="62495253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Percent Success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2495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C243812D-ED85-4431-994D-36C815920CF8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2319C83-91FB-4685-8C09-EB7A3F2D3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51B37D87-AFB5-4A22-AE98-760ED424FCAD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B479054-CC45-4476-86C6-ABBBB0239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479054-CC45-4476-86C6-ABBBB02394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4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397625" cy="3598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spc="141" dirty="0">
                <a:latin typeface="Acherus Grotesque Regular" panose="02000505000000020004" pitchFamily="50" charset="0"/>
              </a:rPr>
              <a:t>PROMOTION AND TENURE SCHEDULE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0" spc="141" dirty="0">
              <a:latin typeface="Acherus Grotesque Regular" panose="02000505000000020004" pitchFamily="50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April/May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Departments evaluate candidates for promotion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External reviewers selected and invited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July/August 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Dossiers completed and sent to external reviewers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Department committee and head review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Dossiers sent to college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Dec/Jan	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College committee and dean review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Jan/Feb	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Dossiers submitted to Provost office from colleges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Materials distributed to university committee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March/April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University committee and provost review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Provost makes recommendations to President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President submits recommendations to BOV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BOV approval – faculty notified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Sept/Oct</a:t>
            </a:r>
            <a:r>
              <a:rPr lang="en-US" sz="18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		</a:t>
            </a:r>
            <a:r>
              <a:rPr lang="en-US" sz="1800" b="0" i="0" u="none" strike="noStrike" kern="1200" dirty="0">
                <a:solidFill>
                  <a:srgbClr val="5050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Reception for promoted faculty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0" spc="141" dirty="0">
              <a:latin typeface="Acherus Grotesque Regular" panose="02000505000000020004" pitchFamily="50" charset="0"/>
            </a:endParaRPr>
          </a:p>
          <a:p>
            <a:pPr eaLnBrk="1" hangingPunct="1"/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02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B20DE4-10D3-4C1F-B649-E8FFCC588BC8}" type="slidenum">
              <a:rPr lang="en-US" altLang="en-US" sz="12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479054-CC45-4476-86C6-ABBBB023940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479054-CC45-4476-86C6-ABBBB023940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6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479054-CC45-4476-86C6-ABBBB023940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85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479054-CC45-4476-86C6-ABBBB023940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7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864C-685A-4926-8949-B273A99DCDE0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C050-175F-44F2-990E-A0CD0F349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body text + graphic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 userDrawn="1"/>
        </p:nvSpPr>
        <p:spPr>
          <a:xfrm>
            <a:off x="-1" y="0"/>
            <a:ext cx="5095261" cy="6879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4289" rIns="3428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95903" y="1512227"/>
            <a:ext cx="3714751" cy="64293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all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  <a:lvl2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2pPr>
            <a:lvl3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3pPr>
            <a:lvl4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4pPr>
            <a:lvl5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5pPr>
          </a:lstStyle>
          <a:p>
            <a:pPr lvl="0"/>
            <a:r>
              <a:rPr lang="en-US" dirty="0"/>
              <a:t>Place </a:t>
            </a:r>
            <a:r>
              <a:rPr lang="en-US"/>
              <a:t>a short header sentence here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95903" y="2155165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2" name="Title 1"/>
          <p:cNvSpPr/>
          <p:nvPr userDrawn="1"/>
        </p:nvSpPr>
        <p:spPr>
          <a:xfrm>
            <a:off x="9960869" y="6340216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900" dirty="0">
                <a:solidFill>
                  <a:schemeClr val="accent1"/>
                </a:solidFill>
              </a:rPr>
              <a:t>/</a:t>
            </a: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6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5" y="6496771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900" cap="all" spc="15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75247962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er + body text + graphic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 userDrawn="1"/>
        </p:nvSpPr>
        <p:spPr>
          <a:xfrm>
            <a:off x="-1" y="0"/>
            <a:ext cx="5095261" cy="6879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4289" rIns="3428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95903" y="1512227"/>
            <a:ext cx="3714751" cy="64293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all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  <a:lvl2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2pPr>
            <a:lvl3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3pPr>
            <a:lvl4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4pPr>
            <a:lvl5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5pPr>
          </a:lstStyle>
          <a:p>
            <a:pPr lvl="0"/>
            <a:r>
              <a:rPr lang="en-US" dirty="0"/>
              <a:t>Place </a:t>
            </a:r>
            <a:r>
              <a:rPr lang="en-US"/>
              <a:t>a short header sentence here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95903" y="2155165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2" name="Title 1"/>
          <p:cNvSpPr/>
          <p:nvPr userDrawn="1"/>
        </p:nvSpPr>
        <p:spPr>
          <a:xfrm>
            <a:off x="9960869" y="6340216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900" dirty="0">
                <a:solidFill>
                  <a:schemeClr val="accent1"/>
                </a:solidFill>
              </a:rPr>
              <a:t>/</a:t>
            </a: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6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5" y="6496771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900" cap="all" spc="15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8531133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rb + 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Drag photo or click icon to add picture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2180147" y="1619336"/>
            <a:ext cx="10059871" cy="3619328"/>
          </a:xfrm>
          <a:prstGeom prst="rect">
            <a:avLst/>
          </a:prstGeom>
          <a:solidFill>
            <a:schemeClr val="accent5">
              <a:hueOff val="-15428571"/>
              <a:satOff val="-30434"/>
              <a:lumOff val="9019"/>
            </a:schemeClr>
          </a:solidFill>
          <a:ln w="12700">
            <a:miter lim="400000"/>
          </a:ln>
        </p:spPr>
        <p:txBody>
          <a:bodyPr lIns="34289" rIns="34289" anchor="ctr"/>
          <a:lstStyle/>
          <a:p>
            <a:pPr algn="ctr"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27" name="Title 1"/>
          <p:cNvSpPr/>
          <p:nvPr userDrawn="1"/>
        </p:nvSpPr>
        <p:spPr>
          <a:xfrm>
            <a:off x="2529226" y="2096965"/>
            <a:ext cx="557895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spAutoFit/>
          </a:bodyPr>
          <a:lstStyle>
            <a:lvl1pPr>
              <a:lnSpc>
                <a:spcPct val="90000"/>
              </a:lnSpc>
              <a:defRPr sz="4000" spc="90">
                <a:solidFill>
                  <a:schemeClr val="accent2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lvl1pPr>
          </a:lstStyle>
          <a:p>
            <a:r>
              <a:rPr sz="3000"/>
              <a:t>01</a:t>
            </a:r>
          </a:p>
        </p:txBody>
      </p:sp>
      <p:sp>
        <p:nvSpPr>
          <p:cNvPr id="28" name="Straight Connector 16"/>
          <p:cNvSpPr/>
          <p:nvPr userDrawn="1"/>
        </p:nvSpPr>
        <p:spPr>
          <a:xfrm flipH="1">
            <a:off x="1963361" y="-936048"/>
            <a:ext cx="1" cy="7902489"/>
          </a:xfrm>
          <a:prstGeom prst="line">
            <a:avLst/>
          </a:prstGeom>
          <a:ln>
            <a:solidFill>
              <a:schemeClr val="accent5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sp>
        <p:nvSpPr>
          <p:cNvPr id="29" name="Straight Connector 19"/>
          <p:cNvSpPr/>
          <p:nvPr userDrawn="1"/>
        </p:nvSpPr>
        <p:spPr>
          <a:xfrm>
            <a:off x="-750840" y="1391505"/>
            <a:ext cx="13693680" cy="49015"/>
          </a:xfrm>
          <a:prstGeom prst="line">
            <a:avLst/>
          </a:prstGeom>
          <a:ln>
            <a:solidFill>
              <a:schemeClr val="accent5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sp>
        <p:nvSpPr>
          <p:cNvPr id="30" name="TextBox 5"/>
          <p:cNvSpPr/>
          <p:nvPr userDrawn="1"/>
        </p:nvSpPr>
        <p:spPr>
          <a:xfrm>
            <a:off x="3352962" y="2604794"/>
            <a:ext cx="2967767" cy="95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pPr>
              <a:lnSpc>
                <a:spcPts val="2250"/>
              </a:lnSpc>
              <a:defRPr sz="2400" spc="342">
                <a:solidFill>
                  <a:srgbClr val="83003F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sz="1500" dirty="0"/>
              <a:t>A LITTLE </a:t>
            </a:r>
            <a:br>
              <a:rPr sz="1500" dirty="0"/>
            </a:br>
            <a:r>
              <a:rPr sz="1500" dirty="0"/>
              <a:t>BLURB OF INFO </a:t>
            </a:r>
            <a:r>
              <a:rPr lang="en-US" sz="1500" dirty="0"/>
              <a:t>CAN</a:t>
            </a:r>
            <a:r>
              <a:rPr sz="1500" dirty="0"/>
              <a:t> SIT IN THIS SPACE.</a:t>
            </a:r>
          </a:p>
        </p:txBody>
      </p:sp>
      <p:sp>
        <p:nvSpPr>
          <p:cNvPr id="31" name="TextBox 20"/>
          <p:cNvSpPr/>
          <p:nvPr userDrawn="1"/>
        </p:nvSpPr>
        <p:spPr>
          <a:xfrm>
            <a:off x="7122901" y="2864155"/>
            <a:ext cx="4211147" cy="1297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ctr">
            <a:spAutoFit/>
          </a:bodyPr>
          <a:lstStyle>
            <a:lvl1pPr>
              <a:defRPr sz="140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pPr marL="214313" indent="-214313">
              <a:lnSpc>
                <a:spcPts val="1350"/>
              </a:lnSpc>
              <a:spcAft>
                <a:spcPts val="525"/>
              </a:spcAft>
              <a:buClr>
                <a:schemeClr val="accent2"/>
              </a:buClr>
              <a:buSzPct val="70000"/>
              <a:buFont typeface="Wingdings" charset="2"/>
              <a:buChar char="§"/>
            </a:pPr>
            <a:r>
              <a:rPr lang="en-US" sz="900" dirty="0" err="1"/>
              <a:t>Lorem</a:t>
            </a:r>
            <a:r>
              <a:rPr lang="en-US" sz="900" dirty="0"/>
              <a:t> </a:t>
            </a:r>
            <a:r>
              <a:rPr lang="en-US" sz="900" dirty="0" err="1"/>
              <a:t>ipsum</a:t>
            </a:r>
            <a:r>
              <a:rPr lang="en-US" sz="900" dirty="0"/>
              <a:t>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consectetuer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, </a:t>
            </a:r>
            <a:r>
              <a:rPr lang="en-US" sz="900" dirty="0" err="1"/>
              <a:t>sed</a:t>
            </a:r>
            <a:r>
              <a:rPr lang="en-US" sz="900" dirty="0"/>
              <a:t> </a:t>
            </a:r>
            <a:r>
              <a:rPr lang="en-US" sz="900" dirty="0" err="1"/>
              <a:t>diam</a:t>
            </a:r>
            <a:r>
              <a:rPr lang="en-US" sz="900" dirty="0"/>
              <a:t> </a:t>
            </a:r>
            <a:r>
              <a:rPr lang="en-US" sz="900" dirty="0" err="1"/>
              <a:t>nonummy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euismod</a:t>
            </a:r>
            <a:r>
              <a:rPr lang="en-US" sz="900" dirty="0"/>
              <a:t> </a:t>
            </a:r>
            <a:r>
              <a:rPr lang="en-US" sz="900" dirty="0" err="1"/>
              <a:t>tincidunt</a:t>
            </a:r>
            <a:r>
              <a:rPr lang="en-US" sz="900" dirty="0"/>
              <a:t> </a:t>
            </a:r>
            <a:r>
              <a:rPr lang="en-US" sz="900" dirty="0" err="1"/>
              <a:t>ut</a:t>
            </a:r>
            <a:r>
              <a:rPr lang="en-US" sz="900" dirty="0"/>
              <a:t> </a:t>
            </a:r>
            <a:r>
              <a:rPr lang="en-US" sz="900" dirty="0" err="1"/>
              <a:t>laoreet</a:t>
            </a:r>
            <a:endParaRPr lang="en-US" sz="900" dirty="0"/>
          </a:p>
          <a:p>
            <a:pPr marL="214313" indent="-214313">
              <a:lnSpc>
                <a:spcPts val="1350"/>
              </a:lnSpc>
              <a:spcAft>
                <a:spcPts val="525"/>
              </a:spcAft>
              <a:buClr>
                <a:schemeClr val="accent2"/>
              </a:buClr>
              <a:buSzPct val="70000"/>
              <a:buFont typeface="Wingdings" charset="2"/>
              <a:buChar char="§"/>
            </a:pPr>
            <a:r>
              <a:rPr lang="en-US" sz="900" dirty="0" err="1"/>
              <a:t>Lorem</a:t>
            </a:r>
            <a:r>
              <a:rPr lang="en-US" sz="900" dirty="0"/>
              <a:t> </a:t>
            </a:r>
            <a:r>
              <a:rPr lang="en-US" sz="900" dirty="0" err="1"/>
              <a:t>ipsum</a:t>
            </a:r>
            <a:r>
              <a:rPr lang="en-US" sz="900" dirty="0"/>
              <a:t>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consectetuer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, </a:t>
            </a:r>
            <a:r>
              <a:rPr lang="en-US" sz="900" dirty="0" err="1"/>
              <a:t>sed</a:t>
            </a:r>
            <a:r>
              <a:rPr lang="en-US" sz="900" dirty="0"/>
              <a:t> </a:t>
            </a:r>
            <a:r>
              <a:rPr lang="en-US" sz="900" dirty="0" err="1"/>
              <a:t>diam</a:t>
            </a:r>
            <a:r>
              <a:rPr lang="en-US" sz="900" dirty="0"/>
              <a:t> </a:t>
            </a:r>
            <a:r>
              <a:rPr lang="en-US" sz="900" dirty="0" err="1"/>
              <a:t>nonummy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euismod</a:t>
            </a:r>
            <a:r>
              <a:rPr lang="en-US" sz="900" dirty="0"/>
              <a:t> </a:t>
            </a:r>
            <a:r>
              <a:rPr lang="en-US" sz="900" dirty="0" err="1"/>
              <a:t>tincidunt</a:t>
            </a:r>
            <a:r>
              <a:rPr lang="en-US" sz="900" dirty="0"/>
              <a:t> </a:t>
            </a:r>
            <a:r>
              <a:rPr lang="en-US" sz="900" dirty="0" err="1"/>
              <a:t>ut</a:t>
            </a:r>
            <a:r>
              <a:rPr lang="en-US" sz="900" dirty="0"/>
              <a:t> </a:t>
            </a:r>
            <a:r>
              <a:rPr lang="en-US" sz="900" dirty="0" err="1"/>
              <a:t>laoreet</a:t>
            </a:r>
            <a:endParaRPr lang="en-US" sz="900" dirty="0"/>
          </a:p>
          <a:p>
            <a:pPr marL="214313" indent="-214313">
              <a:lnSpc>
                <a:spcPts val="1350"/>
              </a:lnSpc>
              <a:spcAft>
                <a:spcPts val="525"/>
              </a:spcAft>
              <a:buClr>
                <a:schemeClr val="accent2"/>
              </a:buClr>
              <a:buSzPct val="70000"/>
              <a:buFont typeface="Wingdings" charset="2"/>
              <a:buChar char="§"/>
            </a:pPr>
            <a:r>
              <a:rPr lang="en-US" sz="900" dirty="0" err="1"/>
              <a:t>Lorem</a:t>
            </a:r>
            <a:r>
              <a:rPr lang="en-US" sz="900" dirty="0"/>
              <a:t> </a:t>
            </a:r>
            <a:r>
              <a:rPr lang="en-US" sz="900" dirty="0" err="1"/>
              <a:t>ipsum</a:t>
            </a:r>
            <a:r>
              <a:rPr lang="en-US" sz="900" dirty="0"/>
              <a:t>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consectetuer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, </a:t>
            </a:r>
            <a:r>
              <a:rPr lang="en-US" sz="900" dirty="0" err="1"/>
              <a:t>sed</a:t>
            </a:r>
            <a:r>
              <a:rPr lang="en-US" sz="900" dirty="0"/>
              <a:t> </a:t>
            </a:r>
            <a:r>
              <a:rPr lang="en-US" sz="900" dirty="0" err="1"/>
              <a:t>diam</a:t>
            </a:r>
            <a:r>
              <a:rPr lang="en-US" sz="900" dirty="0"/>
              <a:t> </a:t>
            </a:r>
            <a:r>
              <a:rPr lang="en-US" sz="900" dirty="0" err="1"/>
              <a:t>nonummy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euismod</a:t>
            </a:r>
            <a:r>
              <a:rPr lang="en-US" sz="900" dirty="0"/>
              <a:t> </a:t>
            </a:r>
            <a:r>
              <a:rPr lang="en-US" sz="900" dirty="0" err="1"/>
              <a:t>tincidunt</a:t>
            </a:r>
            <a:r>
              <a:rPr lang="en-US" sz="900" dirty="0"/>
              <a:t> </a:t>
            </a:r>
            <a:r>
              <a:rPr lang="en-US" sz="900" dirty="0" err="1"/>
              <a:t>ut</a:t>
            </a:r>
            <a:r>
              <a:rPr lang="en-US" sz="900" dirty="0"/>
              <a:t> </a:t>
            </a:r>
            <a:r>
              <a:rPr lang="en-US" sz="900" dirty="0" err="1"/>
              <a:t>laoreet</a:t>
            </a:r>
            <a:endParaRPr lang="en-US" sz="900" dirty="0"/>
          </a:p>
        </p:txBody>
      </p:sp>
      <p:sp>
        <p:nvSpPr>
          <p:cNvPr id="32" name="Straight Connector 55"/>
          <p:cNvSpPr/>
          <p:nvPr userDrawn="1"/>
        </p:nvSpPr>
        <p:spPr>
          <a:xfrm>
            <a:off x="6757098" y="2341842"/>
            <a:ext cx="1" cy="2345885"/>
          </a:xfrm>
          <a:prstGeom prst="line">
            <a:avLst/>
          </a:prstGeom>
          <a:ln>
            <a:solidFill>
              <a:schemeClr val="accent3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sp>
        <p:nvSpPr>
          <p:cNvPr id="33" name="Straight Connector 19"/>
          <p:cNvSpPr/>
          <p:nvPr userDrawn="1"/>
        </p:nvSpPr>
        <p:spPr>
          <a:xfrm>
            <a:off x="-89742" y="5417488"/>
            <a:ext cx="13693681" cy="49015"/>
          </a:xfrm>
          <a:prstGeom prst="line">
            <a:avLst/>
          </a:prstGeom>
          <a:ln>
            <a:solidFill>
              <a:schemeClr val="accent5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pic>
        <p:nvPicPr>
          <p:cNvPr id="34" name="pasted-image.pdf" descr="pasted-image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8127" y="2571534"/>
            <a:ext cx="129628" cy="12962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6683431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 userDrawn="1"/>
        </p:nvSpPr>
        <p:spPr>
          <a:xfrm>
            <a:off x="-15608" y="-643262"/>
            <a:ext cx="12223215" cy="814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>
            <a:normAutofit/>
          </a:bodyPr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4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8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050" b="0" i="0" u="none" strike="noStrike" cap="all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3" y="2134132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9" name="Title 1"/>
          <p:cNvSpPr/>
          <p:nvPr userDrawn="1"/>
        </p:nvSpPr>
        <p:spPr>
          <a:xfrm>
            <a:off x="9960869" y="6357150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900" dirty="0">
                <a:solidFill>
                  <a:schemeClr val="accent1"/>
                </a:solidFill>
              </a:rPr>
              <a:t>/</a:t>
            </a: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25" name="Title 1"/>
          <p:cNvSpPr/>
          <p:nvPr userDrawn="1"/>
        </p:nvSpPr>
        <p:spPr>
          <a:xfrm>
            <a:off x="9960869" y="6357150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900" dirty="0">
                <a:solidFill>
                  <a:schemeClr val="accent1"/>
                </a:solidFill>
              </a:rPr>
              <a:t>/</a:t>
            </a: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26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6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7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5" y="6496771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900" cap="all" spc="15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75586344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 + alt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T-grid-02.png" descr="VT-grid-0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0493" y="6346273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4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8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050" b="0" i="0" u="none" strike="noStrike" cap="all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3" y="2134132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6" name="Title 1"/>
          <p:cNvSpPr/>
          <p:nvPr userDrawn="1"/>
        </p:nvSpPr>
        <p:spPr>
          <a:xfrm>
            <a:off x="842026" y="6290788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1500" dirty="0">
                <a:solidFill>
                  <a:srgbClr val="E87822"/>
                </a:solidFill>
              </a:rPr>
              <a:t>/</a:t>
            </a:r>
            <a:endParaRPr sz="1500" dirty="0">
              <a:solidFill>
                <a:srgbClr val="E87822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117337" y="6345735"/>
            <a:ext cx="2633155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5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9078" y="6345739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500" cap="all" spc="150" normalizeH="0" baseline="0">
                <a:solidFill>
                  <a:srgbClr val="E87822"/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9062480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T-grid-02.png" descr="VT-grid-0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0493" y="6346273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itle 1"/>
          <p:cNvSpPr/>
          <p:nvPr userDrawn="1"/>
        </p:nvSpPr>
        <p:spPr>
          <a:xfrm>
            <a:off x="842026" y="6290788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1500" dirty="0">
                <a:solidFill>
                  <a:srgbClr val="E87822"/>
                </a:solidFill>
              </a:rPr>
              <a:t>/</a:t>
            </a:r>
            <a:endParaRPr sz="1500" dirty="0">
              <a:solidFill>
                <a:srgbClr val="E87822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117337" y="6345735"/>
            <a:ext cx="2633155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5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9078" y="6345739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500" cap="all" spc="150" normalizeH="0" baseline="0">
                <a:solidFill>
                  <a:srgbClr val="E87822"/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8005275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 with 4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 userDrawn="1"/>
        </p:nvSpPr>
        <p:spPr>
          <a:xfrm>
            <a:off x="-15608" y="-643262"/>
            <a:ext cx="12223215" cy="814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>
            <a:normAutofit/>
          </a:bodyPr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4" y="1481459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8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050" b="0" i="0" u="none" strike="noStrike" cap="all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3" y="2134132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pic>
        <p:nvPicPr>
          <p:cNvPr id="9" name="pasted-image.pdf" descr="pasted-image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83" y="131571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asted-image.pdf" descr="pasted-image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7028180" y="5151124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Picture Placeholder 5"/>
          <p:cNvSpPr>
            <a:spLocks noGrp="1"/>
          </p:cNvSpPr>
          <p:nvPr userDrawn="1"/>
        </p:nvSpPr>
        <p:spPr>
          <a:xfrm>
            <a:off x="-15608" y="-643262"/>
            <a:ext cx="12223215" cy="814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>
            <a:norm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 userDrawn="1"/>
        </p:nvSpPr>
        <p:spPr>
          <a:xfrm>
            <a:off x="-990600" y="1718734"/>
            <a:ext cx="69312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4289" tIns="34289" rIns="34289" bIns="34289" numCol="1" spcCol="38100" rtlCol="0" anchor="t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spc="0" normalizeH="0" baseline="0">
              <a:ln>
                <a:noFill/>
              </a:ln>
              <a:solidFill>
                <a:schemeClr val="accent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50873" y="1563771"/>
            <a:ext cx="3327400" cy="2212975"/>
          </a:xfrm>
          <a:prstGeom prst="rect">
            <a:avLst/>
          </a:prstGeo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/>
              <a:t>Drag photo or click icon to add picture</a:t>
            </a:r>
          </a:p>
          <a:p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429274" y="1757600"/>
            <a:ext cx="2251169" cy="1493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80034" y="3932118"/>
            <a:ext cx="3698241" cy="1467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429272" y="3413483"/>
            <a:ext cx="2530328" cy="17376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C319A15-3777-AF46-9A55-8768D5223B9B}"/>
              </a:ext>
            </a:extLst>
          </p:cNvPr>
          <p:cNvGrpSpPr/>
          <p:nvPr userDrawn="1"/>
        </p:nvGrpSpPr>
        <p:grpSpPr>
          <a:xfrm>
            <a:off x="5875462" y="6292354"/>
            <a:ext cx="7756220" cy="419351"/>
            <a:chOff x="5734148" y="-45661"/>
            <a:chExt cx="7756220" cy="419351"/>
          </a:xfrm>
        </p:grpSpPr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797D0121-A4BB-814B-AA10-145DD6D7D36C}"/>
                </a:ext>
              </a:extLst>
            </p:cNvPr>
            <p:cNvSpPr/>
            <p:nvPr/>
          </p:nvSpPr>
          <p:spPr>
            <a:xfrm>
              <a:off x="10345042" y="-45660"/>
              <a:ext cx="3145326" cy="4152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5719" rIns="45719" anchor="b">
              <a:normAutofit/>
            </a:bodyPr>
            <a:lstStyle/>
            <a:p>
              <a:pPr>
                <a:lnSpc>
                  <a:spcPct val="90000"/>
                </a:lnSpc>
                <a:defRPr sz="1400" spc="200">
                  <a:solidFill>
                    <a:schemeClr val="accent3"/>
                  </a:solidFill>
                  <a:latin typeface="Acherus Grotesque Regular"/>
                  <a:ea typeface="Acherus Grotesque Regular"/>
                  <a:cs typeface="Acherus Grotesque Regular"/>
                  <a:sym typeface="Acherus Grotesque"/>
                </a:defRPr>
              </a:pPr>
              <a:r>
                <a:rPr lang="en-US" sz="900" dirty="0">
                  <a:solidFill>
                    <a:schemeClr val="accent1"/>
                  </a:solidFill>
                </a:rPr>
                <a:t>SECTION TITLE</a:t>
              </a:r>
              <a:endParaRPr sz="900" dirty="0">
                <a:solidFill>
                  <a:schemeClr val="accent1"/>
                </a:solidFill>
              </a:endParaRPr>
            </a:p>
          </p:txBody>
        </p:sp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90D148A5-4E3E-E749-A6AA-CA9862848B00}"/>
                </a:ext>
              </a:extLst>
            </p:cNvPr>
            <p:cNvSpPr/>
            <p:nvPr/>
          </p:nvSpPr>
          <p:spPr>
            <a:xfrm>
              <a:off x="5734148" y="-45661"/>
              <a:ext cx="4349637" cy="4152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5719" rIns="45719" anchor="b">
              <a:normAutofit/>
            </a:bodyPr>
            <a:lstStyle/>
            <a:p>
              <a:pPr algn="r">
                <a:lnSpc>
                  <a:spcPct val="90000"/>
                </a:lnSpc>
                <a:defRPr sz="1400" spc="200">
                  <a:solidFill>
                    <a:schemeClr val="accent3"/>
                  </a:solidFill>
                  <a:latin typeface="Acherus Grotesque Regular"/>
                  <a:ea typeface="Acherus Grotesque Regular"/>
                  <a:cs typeface="Acherus Grotesque Regular"/>
                  <a:sym typeface="Acherus Grotesque"/>
                </a:defRPr>
              </a:pPr>
              <a:r>
                <a:rPr lang="en-US" sz="900" dirty="0">
                  <a:solidFill>
                    <a:schemeClr val="accent3"/>
                  </a:solidFill>
                </a:rPr>
                <a:t>01</a:t>
              </a:r>
              <a:endParaRPr sz="1050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7F41C2C5-37FA-D540-8521-DBD52E0D33D5}"/>
                </a:ext>
              </a:extLst>
            </p:cNvPr>
            <p:cNvSpPr/>
            <p:nvPr/>
          </p:nvSpPr>
          <p:spPr>
            <a:xfrm>
              <a:off x="10048160" y="-41527"/>
              <a:ext cx="249382" cy="4152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5719" rIns="45719" anchor="b">
              <a:normAutofit/>
            </a:bodyPr>
            <a:lstStyle/>
            <a:p>
              <a:pPr algn="r">
                <a:lnSpc>
                  <a:spcPct val="90000"/>
                </a:lnSpc>
                <a:defRPr sz="1400" spc="200">
                  <a:solidFill>
                    <a:schemeClr val="accent3"/>
                  </a:solidFill>
                  <a:latin typeface="Acherus Grotesque Regular"/>
                  <a:ea typeface="Acherus Grotesque Regular"/>
                  <a:cs typeface="Acherus Grotesque Regular"/>
                  <a:sym typeface="Acherus Grotesque"/>
                </a:defRPr>
              </a:pPr>
              <a:r>
                <a:rPr lang="en-US" sz="900" dirty="0">
                  <a:solidFill>
                    <a:schemeClr val="accent1"/>
                  </a:solidFill>
                </a:rPr>
                <a:t>/</a:t>
              </a:r>
              <a:endParaRPr sz="9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893291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 + 4 photos + alt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T-grid-02.png" descr="VT-grid-0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0493" y="6346273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4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8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050" b="0" i="0" u="none" strike="noStrike" cap="all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3" y="2134132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6" name="Title 1"/>
          <p:cNvSpPr/>
          <p:nvPr userDrawn="1"/>
        </p:nvSpPr>
        <p:spPr>
          <a:xfrm>
            <a:off x="842026" y="6290788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1500" dirty="0">
                <a:solidFill>
                  <a:srgbClr val="E87822"/>
                </a:solidFill>
              </a:rPr>
              <a:t>/</a:t>
            </a:r>
            <a:endParaRPr sz="1500" dirty="0">
              <a:solidFill>
                <a:srgbClr val="E87822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117337" y="6345735"/>
            <a:ext cx="2633155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5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9078" y="6345739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500" cap="all" spc="150" normalizeH="0" baseline="0">
                <a:solidFill>
                  <a:srgbClr val="E87822"/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pic>
        <p:nvPicPr>
          <p:cNvPr id="8" name="pasted-image.pdf" descr="pasted-image.pd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3583" y="131571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asted-image.pdf" descr="pasted-image.pd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7028180" y="5151124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50873" y="1563771"/>
            <a:ext cx="3327400" cy="22129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429274" y="1757600"/>
            <a:ext cx="2251169" cy="1493600"/>
          </a:xfrm>
          <a:prstGeom prst="rect">
            <a:avLst/>
          </a:prstGeo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/>
              <a:t>Drag photo or click icon to add picture</a:t>
            </a:r>
          </a:p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80034" y="3932118"/>
            <a:ext cx="3698241" cy="1467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429272" y="3413483"/>
            <a:ext cx="2530328" cy="1737638"/>
          </a:xfrm>
          <a:prstGeom prst="rect">
            <a:avLst/>
          </a:prstGeo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/>
              <a:t>Drag photo or click icon to add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1310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side text +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 userDrawn="1"/>
        </p:nvSpPr>
        <p:spPr>
          <a:xfrm>
            <a:off x="-15608" y="-643262"/>
            <a:ext cx="12223215" cy="814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>
            <a:normAutofit/>
          </a:bodyPr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4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8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050" b="0" i="0" u="none" strike="noStrike" cap="all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3" y="2134132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pic>
        <p:nvPicPr>
          <p:cNvPr id="11" name="pasted-image.pdf" descr="pasted-image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83" y="124713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asted-image.pdf" descr="pasted-image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6837680" y="5425444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5040" y="1495425"/>
            <a:ext cx="5902325" cy="3930650"/>
          </a:xfrm>
          <a:prstGeom prst="rect">
            <a:avLst/>
          </a:prstGeo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/>
              <a:t>Drag photo or click icon to add picture</a:t>
            </a:r>
          </a:p>
          <a:p>
            <a:endParaRPr lang="en-US" dirty="0"/>
          </a:p>
        </p:txBody>
      </p:sp>
      <p:sp>
        <p:nvSpPr>
          <p:cNvPr id="27" name="Title 1"/>
          <p:cNvSpPr/>
          <p:nvPr userDrawn="1"/>
        </p:nvSpPr>
        <p:spPr>
          <a:xfrm>
            <a:off x="9960869" y="6340216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28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6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9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5" y="6496771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900" cap="all" spc="15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19165265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 + 1 photo + alt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T-grid-02.png" descr="VT-grid-0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0493" y="6346273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4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8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050" b="0" i="0" u="none" strike="noStrike" cap="all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3" y="2134132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6" name="Title 1"/>
          <p:cNvSpPr/>
          <p:nvPr userDrawn="1"/>
        </p:nvSpPr>
        <p:spPr>
          <a:xfrm>
            <a:off x="842026" y="6290788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1500" dirty="0">
                <a:solidFill>
                  <a:srgbClr val="E87822"/>
                </a:solidFill>
              </a:rPr>
              <a:t>/</a:t>
            </a:r>
            <a:endParaRPr sz="1500" dirty="0">
              <a:solidFill>
                <a:srgbClr val="E87822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117337" y="6345735"/>
            <a:ext cx="2633155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5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9078" y="6345739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500" cap="all" spc="150" normalizeH="0" baseline="0">
                <a:solidFill>
                  <a:srgbClr val="E87822"/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pic>
        <p:nvPicPr>
          <p:cNvPr id="8" name="pasted-image.pdf" descr="pasted-image.pd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3583" y="124713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asted-image.pdf" descr="pasted-image.pd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6837680" y="5425444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5040" y="1495425"/>
            <a:ext cx="5902325" cy="3930650"/>
          </a:xfrm>
          <a:prstGeom prst="rect">
            <a:avLst/>
          </a:prstGeo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/>
              <a:t>Drag photo or click icon to add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1766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63260-A521-489B-BAB5-56DF197F228A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F56D3-175B-4519-B183-37AF8A761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776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hot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13380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tem circle pictures">
    <p:bg>
      <p:bgPr>
        <a:pattFill prst="pct5">
          <a:fgClr>
            <a:schemeClr val="accent5">
              <a:hueOff val="-15428571"/>
              <a:satOff val="-30434"/>
              <a:lumOff val="9019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57"/>
          <p:cNvSpPr/>
          <p:nvPr userDrawn="1"/>
        </p:nvSpPr>
        <p:spPr>
          <a:xfrm>
            <a:off x="683165" y="586800"/>
            <a:ext cx="11989848" cy="1"/>
          </a:xfrm>
          <a:prstGeom prst="line">
            <a:avLst/>
          </a:prstGeom>
          <a:ln>
            <a:solidFill>
              <a:schemeClr val="accent3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sp>
        <p:nvSpPr>
          <p:cNvPr id="8" name="Oval 26"/>
          <p:cNvSpPr/>
          <p:nvPr userDrawn="1"/>
        </p:nvSpPr>
        <p:spPr>
          <a:xfrm>
            <a:off x="708970" y="824985"/>
            <a:ext cx="2469644" cy="2469644"/>
          </a:xfrm>
          <a:prstGeom prst="ellips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34289" rIns="34289" anchor="ctr"/>
          <a:lstStyle/>
          <a:p>
            <a:pPr algn="ctr">
              <a:defRPr>
                <a:solidFill>
                  <a:srgbClr val="A7A7A7"/>
                </a:solidFill>
              </a:defRPr>
            </a:pPr>
            <a:endParaRPr/>
          </a:p>
        </p:txBody>
      </p:sp>
      <p:sp>
        <p:nvSpPr>
          <p:cNvPr id="9" name="Line"/>
          <p:cNvSpPr/>
          <p:nvPr userDrawn="1"/>
        </p:nvSpPr>
        <p:spPr>
          <a:xfrm>
            <a:off x="2999633" y="2757878"/>
            <a:ext cx="1426009" cy="1002792"/>
          </a:xfrm>
          <a:prstGeom prst="line">
            <a:avLst/>
          </a:prstGeom>
          <a:ln w="12700">
            <a:solidFill>
              <a:schemeClr val="accent2"/>
            </a:solidFill>
            <a:custDash>
              <a:ds d="200000" sp="200000"/>
            </a:custDash>
            <a:miter lim="400000"/>
          </a:ln>
        </p:spPr>
        <p:txBody>
          <a:bodyPr lIns="34289" rIns="34289"/>
          <a:lstStyle/>
          <a:p>
            <a:endParaRPr/>
          </a:p>
        </p:txBody>
      </p:sp>
      <p:sp>
        <p:nvSpPr>
          <p:cNvPr id="10" name="Oval 26"/>
          <p:cNvSpPr/>
          <p:nvPr userDrawn="1"/>
        </p:nvSpPr>
        <p:spPr>
          <a:xfrm>
            <a:off x="4290370" y="3043787"/>
            <a:ext cx="2469644" cy="2469644"/>
          </a:xfrm>
          <a:prstGeom prst="ellips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34289" rIns="34289" anchor="ctr"/>
          <a:lstStyle/>
          <a:p>
            <a:pPr algn="ctr">
              <a:defRPr>
                <a:solidFill>
                  <a:srgbClr val="A7A7A7"/>
                </a:solidFill>
              </a:defRPr>
            </a:pPr>
            <a:endParaRPr/>
          </a:p>
        </p:txBody>
      </p:sp>
      <p:sp>
        <p:nvSpPr>
          <p:cNvPr id="13" name="Line"/>
          <p:cNvSpPr/>
          <p:nvPr userDrawn="1"/>
        </p:nvSpPr>
        <p:spPr>
          <a:xfrm flipV="1">
            <a:off x="6678081" y="3166658"/>
            <a:ext cx="1707423" cy="604521"/>
          </a:xfrm>
          <a:prstGeom prst="line">
            <a:avLst/>
          </a:prstGeom>
          <a:ln w="12700">
            <a:solidFill>
              <a:schemeClr val="accent2"/>
            </a:solidFill>
            <a:custDash>
              <a:ds d="200000" sp="200000"/>
            </a:custDash>
            <a:miter lim="400000"/>
          </a:ln>
        </p:spPr>
        <p:txBody>
          <a:bodyPr lIns="34289" rIns="34289"/>
          <a:lstStyle/>
          <a:p>
            <a:endParaRPr/>
          </a:p>
        </p:txBody>
      </p:sp>
      <p:sp>
        <p:nvSpPr>
          <p:cNvPr id="15" name="Oval 26"/>
          <p:cNvSpPr/>
          <p:nvPr userDrawn="1"/>
        </p:nvSpPr>
        <p:spPr>
          <a:xfrm>
            <a:off x="8303570" y="1524473"/>
            <a:ext cx="2469644" cy="2469645"/>
          </a:xfrm>
          <a:prstGeom prst="ellips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34289" rIns="34289" anchor="ctr"/>
          <a:lstStyle/>
          <a:p>
            <a:pPr algn="ctr">
              <a:defRPr>
                <a:solidFill>
                  <a:srgbClr val="A7A7A7"/>
                </a:solidFill>
              </a:defRPr>
            </a:pPr>
            <a:endParaRPr/>
          </a:p>
        </p:txBody>
      </p:sp>
      <p:sp>
        <p:nvSpPr>
          <p:cNvPr id="32" name="Oval 31"/>
          <p:cNvSpPr/>
          <p:nvPr userDrawn="1"/>
        </p:nvSpPr>
        <p:spPr>
          <a:xfrm>
            <a:off x="5843588" y="3082437"/>
            <a:ext cx="2927920" cy="519351"/>
          </a:xfrm>
          <a:prstGeom prst="ellipse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0" hasCustomPrompt="1"/>
          </p:nvPr>
        </p:nvSpPr>
        <p:spPr>
          <a:xfrm>
            <a:off x="796159" y="889847"/>
            <a:ext cx="2291660" cy="2336515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11" hasCustomPrompt="1"/>
          </p:nvPr>
        </p:nvSpPr>
        <p:spPr>
          <a:xfrm>
            <a:off x="4378555" y="3110355"/>
            <a:ext cx="2291660" cy="2336515"/>
          </a:xfrm>
          <a:prstGeom prst="ellipse">
            <a:avLst/>
          </a:prstGeo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/>
              <a:t>Drag photo or click icon to add picture</a:t>
            </a:r>
          </a:p>
          <a:p>
            <a:endParaRPr lang="en-US" dirty="0"/>
          </a:p>
        </p:txBody>
      </p:sp>
      <p:sp>
        <p:nvSpPr>
          <p:cNvPr id="38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8392562" y="1589624"/>
            <a:ext cx="2291660" cy="2336515"/>
          </a:xfrm>
          <a:prstGeom prst="ellipse">
            <a:avLst/>
          </a:prstGeo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/>
              <a:t>Drag photo or click icon to add picture</a:t>
            </a:r>
          </a:p>
          <a:p>
            <a:endParaRPr lang="en-US" dirty="0"/>
          </a:p>
        </p:txBody>
      </p:sp>
      <p:pic>
        <p:nvPicPr>
          <p:cNvPr id="39" name="VT-grid-02.png" descr="VT-grid-0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0493" y="6346273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1"/>
          <p:cNvSpPr/>
          <p:nvPr userDrawn="1"/>
        </p:nvSpPr>
        <p:spPr>
          <a:xfrm>
            <a:off x="842026" y="6290788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1500" dirty="0">
                <a:solidFill>
                  <a:srgbClr val="E87822"/>
                </a:solidFill>
              </a:rPr>
              <a:t>/</a:t>
            </a:r>
            <a:endParaRPr sz="1500" dirty="0">
              <a:solidFill>
                <a:srgbClr val="E87822"/>
              </a:solidFill>
            </a:endParaRPr>
          </a:p>
        </p:txBody>
      </p:sp>
      <p:sp>
        <p:nvSpPr>
          <p:cNvPr id="41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1117337" y="6345735"/>
            <a:ext cx="2633155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5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2" name="Content Placeholder 51"/>
          <p:cNvSpPr>
            <a:spLocks noGrp="1"/>
          </p:cNvSpPr>
          <p:nvPr>
            <p:ph sz="quarter" idx="14" hasCustomPrompt="1"/>
          </p:nvPr>
        </p:nvSpPr>
        <p:spPr>
          <a:xfrm>
            <a:off x="99078" y="6345739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500" cap="all" spc="150" normalizeH="0" baseline="0">
                <a:solidFill>
                  <a:srgbClr val="E87822"/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70881996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26"/>
          <p:cNvSpPr/>
          <p:nvPr userDrawn="1"/>
        </p:nvSpPr>
        <p:spPr>
          <a:xfrm>
            <a:off x="861821" y="2272789"/>
            <a:ext cx="1462723" cy="1462723"/>
          </a:xfrm>
          <a:prstGeom prst="ellipse">
            <a:avLst/>
          </a:prstGeom>
          <a:ln w="6350">
            <a:solidFill>
              <a:schemeClr val="accent2"/>
            </a:solidFill>
            <a:prstDash val="dash"/>
            <a:miter/>
          </a:ln>
        </p:spPr>
        <p:txBody>
          <a:bodyPr lIns="34289" rIns="34289" anchor="ctr"/>
          <a:lstStyle/>
          <a:p>
            <a:pPr algn="ctr"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12" name="Oval 26"/>
          <p:cNvSpPr/>
          <p:nvPr userDrawn="1"/>
        </p:nvSpPr>
        <p:spPr>
          <a:xfrm>
            <a:off x="861369" y="4215889"/>
            <a:ext cx="1462723" cy="1462723"/>
          </a:xfrm>
          <a:prstGeom prst="ellipse">
            <a:avLst/>
          </a:prstGeom>
          <a:ln w="6350">
            <a:solidFill>
              <a:schemeClr val="accent2"/>
            </a:solidFill>
            <a:prstDash val="dash"/>
            <a:miter/>
          </a:ln>
        </p:spPr>
        <p:txBody>
          <a:bodyPr lIns="34289" rIns="34289" anchor="ctr"/>
          <a:lstStyle/>
          <a:p>
            <a:pPr algn="ctr"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17" name="Oval 26"/>
          <p:cNvSpPr/>
          <p:nvPr userDrawn="1"/>
        </p:nvSpPr>
        <p:spPr>
          <a:xfrm>
            <a:off x="6437121" y="2272789"/>
            <a:ext cx="1462723" cy="1462723"/>
          </a:xfrm>
          <a:prstGeom prst="ellipse">
            <a:avLst/>
          </a:prstGeom>
          <a:ln w="6350">
            <a:solidFill>
              <a:schemeClr val="accent2"/>
            </a:solidFill>
            <a:prstDash val="dash"/>
            <a:miter/>
          </a:ln>
        </p:spPr>
        <p:txBody>
          <a:bodyPr lIns="34289" rIns="34289" anchor="ctr"/>
          <a:lstStyle/>
          <a:p>
            <a:pPr algn="ctr"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22" name="Oval 26"/>
          <p:cNvSpPr/>
          <p:nvPr userDrawn="1"/>
        </p:nvSpPr>
        <p:spPr>
          <a:xfrm>
            <a:off x="6436669" y="4215889"/>
            <a:ext cx="1462723" cy="1462723"/>
          </a:xfrm>
          <a:prstGeom prst="ellipse">
            <a:avLst/>
          </a:prstGeom>
          <a:ln w="6350">
            <a:solidFill>
              <a:schemeClr val="accent2"/>
            </a:solidFill>
            <a:prstDash val="dash"/>
            <a:miter/>
          </a:ln>
        </p:spPr>
        <p:txBody>
          <a:bodyPr lIns="34289" rIns="34289" anchor="ctr"/>
          <a:lstStyle/>
          <a:p>
            <a:pPr algn="ctr"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29" name="Picture Placeholder 35"/>
          <p:cNvSpPr>
            <a:spLocks noGrp="1"/>
          </p:cNvSpPr>
          <p:nvPr>
            <p:ph type="pic" sz="quarter" idx="10" hasCustomPrompt="1"/>
          </p:nvPr>
        </p:nvSpPr>
        <p:spPr>
          <a:xfrm>
            <a:off x="975052" y="2367685"/>
            <a:ext cx="1246573" cy="1270972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Drag photo or click icon to add picture</a:t>
            </a:r>
          </a:p>
        </p:txBody>
      </p:sp>
      <p:sp>
        <p:nvSpPr>
          <p:cNvPr id="30" name="Picture Placeholder 35"/>
          <p:cNvSpPr>
            <a:spLocks noGrp="1"/>
          </p:cNvSpPr>
          <p:nvPr>
            <p:ph type="pic" sz="quarter" idx="11" hasCustomPrompt="1"/>
          </p:nvPr>
        </p:nvSpPr>
        <p:spPr>
          <a:xfrm>
            <a:off x="975052" y="4312737"/>
            <a:ext cx="1246573" cy="1270972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Drag photo or click icon to add picture</a:t>
            </a:r>
          </a:p>
        </p:txBody>
      </p:sp>
      <p:sp>
        <p:nvSpPr>
          <p:cNvPr id="31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6543820" y="2367685"/>
            <a:ext cx="1246573" cy="1270972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Drag photo or click icon to add picture</a:t>
            </a:r>
          </a:p>
        </p:txBody>
      </p:sp>
      <p:sp>
        <p:nvSpPr>
          <p:cNvPr id="32" name="Picture Placeholder 35"/>
          <p:cNvSpPr>
            <a:spLocks noGrp="1"/>
          </p:cNvSpPr>
          <p:nvPr>
            <p:ph type="pic" sz="quarter" idx="13" hasCustomPrompt="1"/>
          </p:nvPr>
        </p:nvSpPr>
        <p:spPr>
          <a:xfrm>
            <a:off x="6543820" y="4311760"/>
            <a:ext cx="1246573" cy="1270972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Drag photo or click icon to add picture</a:t>
            </a:r>
          </a:p>
        </p:txBody>
      </p:sp>
      <p:sp>
        <p:nvSpPr>
          <p:cNvPr id="33" name="Title 1"/>
          <p:cNvSpPr/>
          <p:nvPr userDrawn="1"/>
        </p:nvSpPr>
        <p:spPr>
          <a:xfrm>
            <a:off x="9960869" y="6357150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900" dirty="0">
                <a:solidFill>
                  <a:schemeClr val="accent1"/>
                </a:solidFill>
              </a:rPr>
              <a:t>/</a:t>
            </a: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34" name="Title 1"/>
          <p:cNvSpPr/>
          <p:nvPr userDrawn="1"/>
        </p:nvSpPr>
        <p:spPr>
          <a:xfrm>
            <a:off x="9960869" y="6357150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900" dirty="0">
                <a:solidFill>
                  <a:schemeClr val="accent1"/>
                </a:solidFill>
              </a:rPr>
              <a:t>/</a:t>
            </a: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35" name="Content Placeholder 51"/>
          <p:cNvSpPr>
            <a:spLocks noGrp="1"/>
          </p:cNvSpPr>
          <p:nvPr>
            <p:ph sz="quarter" idx="14" hasCustomPrompt="1"/>
          </p:nvPr>
        </p:nvSpPr>
        <p:spPr>
          <a:xfrm>
            <a:off x="10253116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6" name="Content Placeholder 51"/>
          <p:cNvSpPr>
            <a:spLocks noGrp="1"/>
          </p:cNvSpPr>
          <p:nvPr>
            <p:ph sz="quarter" idx="15" hasCustomPrompt="1"/>
          </p:nvPr>
        </p:nvSpPr>
        <p:spPr>
          <a:xfrm>
            <a:off x="9234855" y="6496771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900" cap="all" spc="15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41679223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6"/>
          <p:cNvSpPr/>
          <p:nvPr userDrawn="1"/>
        </p:nvSpPr>
        <p:spPr>
          <a:xfrm flipH="1">
            <a:off x="256038" y="-948749"/>
            <a:ext cx="1" cy="7902489"/>
          </a:xfrm>
          <a:prstGeom prst="line">
            <a:avLst/>
          </a:prstGeom>
          <a:ln>
            <a:solidFill>
              <a:schemeClr val="accent5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9060" y="0"/>
            <a:ext cx="6124565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76357937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s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6067436" y="0"/>
            <a:ext cx="6124565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4019965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581EF-6CA3-4503-95F5-A543AA424D9E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3850-DCB2-4901-BF30-0EEDC6B58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4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0C758-3A45-4CE3-B105-0BC7001CB563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9CE5-987F-4036-80C9-438846A48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3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6410B-DFF6-4FF6-9883-C1034C546E3D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2E31-A333-4AC7-B265-6E309FC73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50E5D-B933-4EC3-A5F0-471D5BED7554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1FE5-5D15-4B78-B85A-B46772C9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5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hot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Drag photo or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8520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body text + graphic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 userDrawn="1"/>
        </p:nvSpPr>
        <p:spPr>
          <a:xfrm>
            <a:off x="-1" y="0"/>
            <a:ext cx="5095261" cy="6879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4289" rIns="3428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95903" y="1512227"/>
            <a:ext cx="3714751" cy="64293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all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  <a:lvl2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2pPr>
            <a:lvl3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3pPr>
            <a:lvl4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4pPr>
            <a:lvl5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5pPr>
          </a:lstStyle>
          <a:p>
            <a:pPr lvl="0"/>
            <a:r>
              <a:rPr lang="en-US" dirty="0"/>
              <a:t>Place </a:t>
            </a:r>
            <a:r>
              <a:rPr lang="en-US"/>
              <a:t>a short header sentence here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95903" y="2155165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pic>
        <p:nvPicPr>
          <p:cNvPr id="55" name="pasted-image.pdf" descr="pasted-image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7116" y="1409471"/>
            <a:ext cx="98627" cy="986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0653274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ars graphic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 userDrawn="1"/>
        </p:nvSpPr>
        <p:spPr>
          <a:xfrm>
            <a:off x="-1" y="0"/>
            <a:ext cx="5095261" cy="6879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4289" rIns="3428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95903" y="1512227"/>
            <a:ext cx="3714751" cy="64293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all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  <a:lvl2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2pPr>
            <a:lvl3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3pPr>
            <a:lvl4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4pPr>
            <a:lvl5pPr marL="0" marR="0" indent="0" algn="l" defTabSz="685800" rtl="0" fontAlgn="auto" latinLnBrk="0" hangingPunc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50" b="0" i="0" u="none" strike="noStrike" cap="none" spc="15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5pPr>
          </a:lstStyle>
          <a:p>
            <a:pPr lvl="0"/>
            <a:r>
              <a:rPr lang="en-US" dirty="0"/>
              <a:t>Place </a:t>
            </a:r>
            <a:r>
              <a:rPr lang="en-US"/>
              <a:t>a short header sentence here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95903" y="2155165"/>
            <a:ext cx="2800351" cy="3643312"/>
          </a:xfrm>
          <a:prstGeom prst="rect">
            <a:avLst/>
          </a:prstGeom>
        </p:spPr>
        <p:txBody>
          <a:bodyPr/>
          <a:lstStyle>
            <a:lvl1pPr marL="0" marR="0" indent="0" algn="l" defTabSz="6858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685800" rtl="0" fontAlgn="auto" latinLnBrk="0" hangingPunc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9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60AD47F-5E79-1A42-872C-CD3E2DD13719}"/>
              </a:ext>
            </a:extLst>
          </p:cNvPr>
          <p:cNvGrpSpPr/>
          <p:nvPr userDrawn="1"/>
        </p:nvGrpSpPr>
        <p:grpSpPr>
          <a:xfrm>
            <a:off x="7354486" y="2243270"/>
            <a:ext cx="2360556" cy="2147978"/>
            <a:chOff x="2057400" y="1371600"/>
            <a:chExt cx="4648200" cy="4229608"/>
          </a:xfrm>
        </p:grpSpPr>
        <p:sp>
          <p:nvSpPr>
            <p:cNvPr id="18" name="Freeform 3">
              <a:extLst>
                <a:ext uri="{FF2B5EF4-FFF2-40B4-BE49-F238E27FC236}">
                  <a16:creationId xmlns:a16="http://schemas.microsoft.com/office/drawing/2014/main" id="{617AAE3C-4E7B-BA45-88C9-330666BABB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7400" y="3689041"/>
              <a:ext cx="1678147" cy="1674008"/>
            </a:xfrm>
            <a:custGeom>
              <a:avLst/>
              <a:gdLst/>
              <a:ahLst/>
              <a:cxnLst>
                <a:cxn ang="0">
                  <a:pos x="432" y="152"/>
                </a:cxn>
                <a:cxn ang="0">
                  <a:pos x="455" y="196"/>
                </a:cxn>
                <a:cxn ang="0">
                  <a:pos x="502" y="192"/>
                </a:cxn>
                <a:cxn ang="0">
                  <a:pos x="526" y="212"/>
                </a:cxn>
                <a:cxn ang="0">
                  <a:pos x="531" y="274"/>
                </a:cxn>
                <a:cxn ang="0">
                  <a:pos x="511" y="298"/>
                </a:cxn>
                <a:cxn ang="0">
                  <a:pos x="465" y="302"/>
                </a:cxn>
                <a:cxn ang="0">
                  <a:pos x="450" y="350"/>
                </a:cxn>
                <a:cxn ang="0">
                  <a:pos x="486" y="380"/>
                </a:cxn>
                <a:cxn ang="0">
                  <a:pos x="488" y="411"/>
                </a:cxn>
                <a:cxn ang="0">
                  <a:pos x="448" y="459"/>
                </a:cxn>
                <a:cxn ang="0">
                  <a:pos x="417" y="462"/>
                </a:cxn>
                <a:cxn ang="0">
                  <a:pos x="382" y="432"/>
                </a:cxn>
                <a:cxn ang="0">
                  <a:pos x="337" y="456"/>
                </a:cxn>
                <a:cxn ang="0">
                  <a:pos x="341" y="502"/>
                </a:cxn>
                <a:cxn ang="0">
                  <a:pos x="321" y="526"/>
                </a:cxn>
                <a:cxn ang="0">
                  <a:pos x="258" y="531"/>
                </a:cxn>
                <a:cxn ang="0">
                  <a:pos x="234" y="511"/>
                </a:cxn>
                <a:cxn ang="0">
                  <a:pos x="230" y="465"/>
                </a:cxn>
                <a:cxn ang="0">
                  <a:pos x="182" y="450"/>
                </a:cxn>
                <a:cxn ang="0">
                  <a:pos x="152" y="485"/>
                </a:cxn>
                <a:cxn ang="0">
                  <a:pos x="121" y="488"/>
                </a:cxn>
                <a:cxn ang="0">
                  <a:pos x="73" y="448"/>
                </a:cxn>
                <a:cxn ang="0">
                  <a:pos x="71" y="417"/>
                </a:cxn>
                <a:cxn ang="0">
                  <a:pos x="100" y="381"/>
                </a:cxn>
                <a:cxn ang="0">
                  <a:pos x="77" y="336"/>
                </a:cxn>
                <a:cxn ang="0">
                  <a:pos x="31" y="340"/>
                </a:cxn>
                <a:cxn ang="0">
                  <a:pos x="7" y="320"/>
                </a:cxn>
                <a:cxn ang="0">
                  <a:pos x="1" y="258"/>
                </a:cxn>
                <a:cxn ang="0">
                  <a:pos x="21" y="234"/>
                </a:cxn>
                <a:cxn ang="0">
                  <a:pos x="68" y="230"/>
                </a:cxn>
                <a:cxn ang="0">
                  <a:pos x="83" y="182"/>
                </a:cxn>
                <a:cxn ang="0">
                  <a:pos x="47" y="152"/>
                </a:cxn>
                <a:cxn ang="0">
                  <a:pos x="45" y="121"/>
                </a:cxn>
                <a:cxn ang="0">
                  <a:pos x="85" y="73"/>
                </a:cxn>
                <a:cxn ang="0">
                  <a:pos x="116" y="70"/>
                </a:cxn>
                <a:cxn ang="0">
                  <a:pos x="152" y="100"/>
                </a:cxn>
                <a:cxn ang="0">
                  <a:pos x="196" y="77"/>
                </a:cxn>
                <a:cxn ang="0">
                  <a:pos x="192" y="31"/>
                </a:cxn>
                <a:cxn ang="0">
                  <a:pos x="212" y="7"/>
                </a:cxn>
                <a:cxn ang="0">
                  <a:pos x="275" y="1"/>
                </a:cxn>
                <a:cxn ang="0">
                  <a:pos x="298" y="21"/>
                </a:cxn>
                <a:cxn ang="0">
                  <a:pos x="303" y="68"/>
                </a:cxn>
                <a:cxn ang="0">
                  <a:pos x="350" y="83"/>
                </a:cxn>
                <a:cxn ang="0">
                  <a:pos x="380" y="47"/>
                </a:cxn>
                <a:cxn ang="0">
                  <a:pos x="411" y="44"/>
                </a:cxn>
                <a:cxn ang="0">
                  <a:pos x="460" y="84"/>
                </a:cxn>
                <a:cxn ang="0">
                  <a:pos x="462" y="115"/>
                </a:cxn>
                <a:cxn ang="0">
                  <a:pos x="432" y="152"/>
                </a:cxn>
                <a:cxn ang="0">
                  <a:pos x="331" y="189"/>
                </a:cxn>
                <a:cxn ang="0">
                  <a:pos x="189" y="201"/>
                </a:cxn>
                <a:cxn ang="0">
                  <a:pos x="202" y="344"/>
                </a:cxn>
                <a:cxn ang="0">
                  <a:pos x="344" y="331"/>
                </a:cxn>
                <a:cxn ang="0">
                  <a:pos x="331" y="189"/>
                </a:cxn>
              </a:cxnLst>
              <a:rect l="0" t="0" r="r" b="b"/>
              <a:pathLst>
                <a:path w="533" h="532">
                  <a:moveTo>
                    <a:pt x="432" y="152"/>
                  </a:moveTo>
                  <a:cubicBezTo>
                    <a:pt x="442" y="165"/>
                    <a:pt x="450" y="180"/>
                    <a:pt x="455" y="196"/>
                  </a:cubicBezTo>
                  <a:cubicBezTo>
                    <a:pt x="502" y="192"/>
                    <a:pt x="502" y="192"/>
                    <a:pt x="502" y="192"/>
                  </a:cubicBezTo>
                  <a:cubicBezTo>
                    <a:pt x="514" y="191"/>
                    <a:pt x="525" y="200"/>
                    <a:pt x="526" y="212"/>
                  </a:cubicBezTo>
                  <a:cubicBezTo>
                    <a:pt x="531" y="274"/>
                    <a:pt x="531" y="274"/>
                    <a:pt x="531" y="274"/>
                  </a:cubicBezTo>
                  <a:cubicBezTo>
                    <a:pt x="533" y="286"/>
                    <a:pt x="524" y="297"/>
                    <a:pt x="511" y="298"/>
                  </a:cubicBezTo>
                  <a:cubicBezTo>
                    <a:pt x="465" y="302"/>
                    <a:pt x="465" y="302"/>
                    <a:pt x="465" y="302"/>
                  </a:cubicBezTo>
                  <a:cubicBezTo>
                    <a:pt x="462" y="319"/>
                    <a:pt x="457" y="335"/>
                    <a:pt x="450" y="350"/>
                  </a:cubicBezTo>
                  <a:cubicBezTo>
                    <a:pt x="486" y="380"/>
                    <a:pt x="486" y="380"/>
                    <a:pt x="486" y="380"/>
                  </a:cubicBezTo>
                  <a:cubicBezTo>
                    <a:pt x="495" y="388"/>
                    <a:pt x="496" y="402"/>
                    <a:pt x="488" y="411"/>
                  </a:cubicBezTo>
                  <a:cubicBezTo>
                    <a:pt x="448" y="459"/>
                    <a:pt x="448" y="459"/>
                    <a:pt x="448" y="459"/>
                  </a:cubicBezTo>
                  <a:cubicBezTo>
                    <a:pt x="440" y="469"/>
                    <a:pt x="426" y="470"/>
                    <a:pt x="417" y="462"/>
                  </a:cubicBezTo>
                  <a:cubicBezTo>
                    <a:pt x="382" y="432"/>
                    <a:pt x="382" y="432"/>
                    <a:pt x="382" y="432"/>
                  </a:cubicBezTo>
                  <a:cubicBezTo>
                    <a:pt x="368" y="442"/>
                    <a:pt x="352" y="450"/>
                    <a:pt x="337" y="456"/>
                  </a:cubicBezTo>
                  <a:cubicBezTo>
                    <a:pt x="341" y="502"/>
                    <a:pt x="341" y="502"/>
                    <a:pt x="341" y="502"/>
                  </a:cubicBezTo>
                  <a:cubicBezTo>
                    <a:pt x="342" y="514"/>
                    <a:pt x="333" y="524"/>
                    <a:pt x="321" y="526"/>
                  </a:cubicBezTo>
                  <a:cubicBezTo>
                    <a:pt x="258" y="531"/>
                    <a:pt x="258" y="531"/>
                    <a:pt x="258" y="531"/>
                  </a:cubicBezTo>
                  <a:cubicBezTo>
                    <a:pt x="246" y="532"/>
                    <a:pt x="236" y="523"/>
                    <a:pt x="234" y="511"/>
                  </a:cubicBezTo>
                  <a:cubicBezTo>
                    <a:pt x="230" y="465"/>
                    <a:pt x="230" y="465"/>
                    <a:pt x="230" y="465"/>
                  </a:cubicBezTo>
                  <a:cubicBezTo>
                    <a:pt x="214" y="462"/>
                    <a:pt x="198" y="457"/>
                    <a:pt x="182" y="450"/>
                  </a:cubicBezTo>
                  <a:cubicBezTo>
                    <a:pt x="152" y="485"/>
                    <a:pt x="152" y="485"/>
                    <a:pt x="152" y="485"/>
                  </a:cubicBezTo>
                  <a:cubicBezTo>
                    <a:pt x="145" y="495"/>
                    <a:pt x="131" y="496"/>
                    <a:pt x="121" y="488"/>
                  </a:cubicBezTo>
                  <a:cubicBezTo>
                    <a:pt x="73" y="448"/>
                    <a:pt x="73" y="448"/>
                    <a:pt x="73" y="448"/>
                  </a:cubicBezTo>
                  <a:cubicBezTo>
                    <a:pt x="64" y="440"/>
                    <a:pt x="63" y="426"/>
                    <a:pt x="71" y="417"/>
                  </a:cubicBezTo>
                  <a:cubicBezTo>
                    <a:pt x="100" y="381"/>
                    <a:pt x="100" y="381"/>
                    <a:pt x="100" y="381"/>
                  </a:cubicBezTo>
                  <a:cubicBezTo>
                    <a:pt x="91" y="367"/>
                    <a:pt x="83" y="352"/>
                    <a:pt x="77" y="336"/>
                  </a:cubicBezTo>
                  <a:cubicBezTo>
                    <a:pt x="31" y="340"/>
                    <a:pt x="31" y="340"/>
                    <a:pt x="31" y="340"/>
                  </a:cubicBezTo>
                  <a:cubicBezTo>
                    <a:pt x="19" y="342"/>
                    <a:pt x="8" y="333"/>
                    <a:pt x="7" y="320"/>
                  </a:cubicBezTo>
                  <a:cubicBezTo>
                    <a:pt x="1" y="258"/>
                    <a:pt x="1" y="258"/>
                    <a:pt x="1" y="258"/>
                  </a:cubicBezTo>
                  <a:cubicBezTo>
                    <a:pt x="0" y="246"/>
                    <a:pt x="9" y="235"/>
                    <a:pt x="21" y="234"/>
                  </a:cubicBezTo>
                  <a:cubicBezTo>
                    <a:pt x="68" y="230"/>
                    <a:pt x="68" y="230"/>
                    <a:pt x="68" y="230"/>
                  </a:cubicBezTo>
                  <a:cubicBezTo>
                    <a:pt x="71" y="214"/>
                    <a:pt x="76" y="197"/>
                    <a:pt x="83" y="18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38" y="144"/>
                    <a:pt x="37" y="130"/>
                    <a:pt x="45" y="12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3" y="64"/>
                    <a:pt x="107" y="62"/>
                    <a:pt x="116" y="7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66" y="91"/>
                    <a:pt x="181" y="83"/>
                    <a:pt x="196" y="77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1" y="19"/>
                    <a:pt x="200" y="8"/>
                    <a:pt x="212" y="7"/>
                  </a:cubicBezTo>
                  <a:cubicBezTo>
                    <a:pt x="275" y="1"/>
                    <a:pt x="275" y="1"/>
                    <a:pt x="275" y="1"/>
                  </a:cubicBezTo>
                  <a:cubicBezTo>
                    <a:pt x="287" y="0"/>
                    <a:pt x="297" y="9"/>
                    <a:pt x="298" y="21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19" y="71"/>
                    <a:pt x="335" y="76"/>
                    <a:pt x="350" y="83"/>
                  </a:cubicBezTo>
                  <a:cubicBezTo>
                    <a:pt x="380" y="47"/>
                    <a:pt x="380" y="47"/>
                    <a:pt x="380" y="47"/>
                  </a:cubicBezTo>
                  <a:cubicBezTo>
                    <a:pt x="388" y="38"/>
                    <a:pt x="402" y="36"/>
                    <a:pt x="411" y="44"/>
                  </a:cubicBezTo>
                  <a:cubicBezTo>
                    <a:pt x="460" y="84"/>
                    <a:pt x="460" y="84"/>
                    <a:pt x="460" y="84"/>
                  </a:cubicBezTo>
                  <a:cubicBezTo>
                    <a:pt x="469" y="92"/>
                    <a:pt x="470" y="106"/>
                    <a:pt x="462" y="115"/>
                  </a:cubicBezTo>
                  <a:cubicBezTo>
                    <a:pt x="432" y="152"/>
                    <a:pt x="432" y="152"/>
                    <a:pt x="432" y="152"/>
                  </a:cubicBezTo>
                  <a:close/>
                  <a:moveTo>
                    <a:pt x="331" y="189"/>
                  </a:moveTo>
                  <a:cubicBezTo>
                    <a:pt x="288" y="153"/>
                    <a:pt x="225" y="158"/>
                    <a:pt x="189" y="201"/>
                  </a:cubicBezTo>
                  <a:cubicBezTo>
                    <a:pt x="153" y="244"/>
                    <a:pt x="159" y="308"/>
                    <a:pt x="202" y="344"/>
                  </a:cubicBezTo>
                  <a:cubicBezTo>
                    <a:pt x="244" y="380"/>
                    <a:pt x="308" y="374"/>
                    <a:pt x="344" y="331"/>
                  </a:cubicBezTo>
                  <a:cubicBezTo>
                    <a:pt x="380" y="288"/>
                    <a:pt x="374" y="224"/>
                    <a:pt x="331" y="18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8AFAB69-39B4-C04C-BFD9-EAF7E8C8F7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14135" y="1611335"/>
              <a:ext cx="1691465" cy="1687294"/>
            </a:xfrm>
            <a:custGeom>
              <a:avLst/>
              <a:gdLst/>
              <a:ahLst/>
              <a:cxnLst>
                <a:cxn ang="0">
                  <a:pos x="432" y="152"/>
                </a:cxn>
                <a:cxn ang="0">
                  <a:pos x="455" y="196"/>
                </a:cxn>
                <a:cxn ang="0">
                  <a:pos x="502" y="192"/>
                </a:cxn>
                <a:cxn ang="0">
                  <a:pos x="526" y="212"/>
                </a:cxn>
                <a:cxn ang="0">
                  <a:pos x="531" y="274"/>
                </a:cxn>
                <a:cxn ang="0">
                  <a:pos x="511" y="298"/>
                </a:cxn>
                <a:cxn ang="0">
                  <a:pos x="465" y="302"/>
                </a:cxn>
                <a:cxn ang="0">
                  <a:pos x="450" y="350"/>
                </a:cxn>
                <a:cxn ang="0">
                  <a:pos x="486" y="380"/>
                </a:cxn>
                <a:cxn ang="0">
                  <a:pos x="488" y="411"/>
                </a:cxn>
                <a:cxn ang="0">
                  <a:pos x="448" y="459"/>
                </a:cxn>
                <a:cxn ang="0">
                  <a:pos x="417" y="462"/>
                </a:cxn>
                <a:cxn ang="0">
                  <a:pos x="382" y="432"/>
                </a:cxn>
                <a:cxn ang="0">
                  <a:pos x="337" y="456"/>
                </a:cxn>
                <a:cxn ang="0">
                  <a:pos x="341" y="502"/>
                </a:cxn>
                <a:cxn ang="0">
                  <a:pos x="321" y="526"/>
                </a:cxn>
                <a:cxn ang="0">
                  <a:pos x="258" y="531"/>
                </a:cxn>
                <a:cxn ang="0">
                  <a:pos x="234" y="511"/>
                </a:cxn>
                <a:cxn ang="0">
                  <a:pos x="230" y="465"/>
                </a:cxn>
                <a:cxn ang="0">
                  <a:pos x="182" y="450"/>
                </a:cxn>
                <a:cxn ang="0">
                  <a:pos x="152" y="485"/>
                </a:cxn>
                <a:cxn ang="0">
                  <a:pos x="121" y="488"/>
                </a:cxn>
                <a:cxn ang="0">
                  <a:pos x="73" y="448"/>
                </a:cxn>
                <a:cxn ang="0">
                  <a:pos x="71" y="417"/>
                </a:cxn>
                <a:cxn ang="0">
                  <a:pos x="100" y="381"/>
                </a:cxn>
                <a:cxn ang="0">
                  <a:pos x="77" y="336"/>
                </a:cxn>
                <a:cxn ang="0">
                  <a:pos x="31" y="340"/>
                </a:cxn>
                <a:cxn ang="0">
                  <a:pos x="7" y="320"/>
                </a:cxn>
                <a:cxn ang="0">
                  <a:pos x="1" y="258"/>
                </a:cxn>
                <a:cxn ang="0">
                  <a:pos x="21" y="234"/>
                </a:cxn>
                <a:cxn ang="0">
                  <a:pos x="68" y="230"/>
                </a:cxn>
                <a:cxn ang="0">
                  <a:pos x="83" y="182"/>
                </a:cxn>
                <a:cxn ang="0">
                  <a:pos x="47" y="152"/>
                </a:cxn>
                <a:cxn ang="0">
                  <a:pos x="45" y="121"/>
                </a:cxn>
                <a:cxn ang="0">
                  <a:pos x="85" y="73"/>
                </a:cxn>
                <a:cxn ang="0">
                  <a:pos x="116" y="70"/>
                </a:cxn>
                <a:cxn ang="0">
                  <a:pos x="152" y="100"/>
                </a:cxn>
                <a:cxn ang="0">
                  <a:pos x="196" y="77"/>
                </a:cxn>
                <a:cxn ang="0">
                  <a:pos x="192" y="31"/>
                </a:cxn>
                <a:cxn ang="0">
                  <a:pos x="212" y="7"/>
                </a:cxn>
                <a:cxn ang="0">
                  <a:pos x="275" y="1"/>
                </a:cxn>
                <a:cxn ang="0">
                  <a:pos x="298" y="21"/>
                </a:cxn>
                <a:cxn ang="0">
                  <a:pos x="303" y="68"/>
                </a:cxn>
                <a:cxn ang="0">
                  <a:pos x="350" y="83"/>
                </a:cxn>
                <a:cxn ang="0">
                  <a:pos x="380" y="47"/>
                </a:cxn>
                <a:cxn ang="0">
                  <a:pos x="411" y="44"/>
                </a:cxn>
                <a:cxn ang="0">
                  <a:pos x="460" y="84"/>
                </a:cxn>
                <a:cxn ang="0">
                  <a:pos x="462" y="115"/>
                </a:cxn>
                <a:cxn ang="0">
                  <a:pos x="432" y="152"/>
                </a:cxn>
                <a:cxn ang="0">
                  <a:pos x="331" y="189"/>
                </a:cxn>
                <a:cxn ang="0">
                  <a:pos x="189" y="201"/>
                </a:cxn>
                <a:cxn ang="0">
                  <a:pos x="202" y="344"/>
                </a:cxn>
                <a:cxn ang="0">
                  <a:pos x="344" y="331"/>
                </a:cxn>
                <a:cxn ang="0">
                  <a:pos x="331" y="189"/>
                </a:cxn>
              </a:cxnLst>
              <a:rect l="0" t="0" r="r" b="b"/>
              <a:pathLst>
                <a:path w="533" h="532">
                  <a:moveTo>
                    <a:pt x="432" y="152"/>
                  </a:moveTo>
                  <a:cubicBezTo>
                    <a:pt x="442" y="165"/>
                    <a:pt x="450" y="180"/>
                    <a:pt x="455" y="196"/>
                  </a:cubicBezTo>
                  <a:cubicBezTo>
                    <a:pt x="502" y="192"/>
                    <a:pt x="502" y="192"/>
                    <a:pt x="502" y="192"/>
                  </a:cubicBezTo>
                  <a:cubicBezTo>
                    <a:pt x="514" y="191"/>
                    <a:pt x="525" y="200"/>
                    <a:pt x="526" y="212"/>
                  </a:cubicBezTo>
                  <a:cubicBezTo>
                    <a:pt x="531" y="274"/>
                    <a:pt x="531" y="274"/>
                    <a:pt x="531" y="274"/>
                  </a:cubicBezTo>
                  <a:cubicBezTo>
                    <a:pt x="533" y="286"/>
                    <a:pt x="524" y="297"/>
                    <a:pt x="511" y="298"/>
                  </a:cubicBezTo>
                  <a:cubicBezTo>
                    <a:pt x="465" y="302"/>
                    <a:pt x="465" y="302"/>
                    <a:pt x="465" y="302"/>
                  </a:cubicBezTo>
                  <a:cubicBezTo>
                    <a:pt x="462" y="319"/>
                    <a:pt x="457" y="335"/>
                    <a:pt x="450" y="350"/>
                  </a:cubicBezTo>
                  <a:cubicBezTo>
                    <a:pt x="486" y="380"/>
                    <a:pt x="486" y="380"/>
                    <a:pt x="486" y="380"/>
                  </a:cubicBezTo>
                  <a:cubicBezTo>
                    <a:pt x="495" y="388"/>
                    <a:pt x="496" y="402"/>
                    <a:pt x="488" y="411"/>
                  </a:cubicBezTo>
                  <a:cubicBezTo>
                    <a:pt x="448" y="459"/>
                    <a:pt x="448" y="459"/>
                    <a:pt x="448" y="459"/>
                  </a:cubicBezTo>
                  <a:cubicBezTo>
                    <a:pt x="440" y="469"/>
                    <a:pt x="426" y="470"/>
                    <a:pt x="417" y="462"/>
                  </a:cubicBezTo>
                  <a:cubicBezTo>
                    <a:pt x="382" y="432"/>
                    <a:pt x="382" y="432"/>
                    <a:pt x="382" y="432"/>
                  </a:cubicBezTo>
                  <a:cubicBezTo>
                    <a:pt x="368" y="442"/>
                    <a:pt x="352" y="450"/>
                    <a:pt x="337" y="456"/>
                  </a:cubicBezTo>
                  <a:cubicBezTo>
                    <a:pt x="341" y="502"/>
                    <a:pt x="341" y="502"/>
                    <a:pt x="341" y="502"/>
                  </a:cubicBezTo>
                  <a:cubicBezTo>
                    <a:pt x="342" y="514"/>
                    <a:pt x="333" y="524"/>
                    <a:pt x="321" y="526"/>
                  </a:cubicBezTo>
                  <a:cubicBezTo>
                    <a:pt x="258" y="531"/>
                    <a:pt x="258" y="531"/>
                    <a:pt x="258" y="531"/>
                  </a:cubicBezTo>
                  <a:cubicBezTo>
                    <a:pt x="246" y="532"/>
                    <a:pt x="236" y="523"/>
                    <a:pt x="234" y="511"/>
                  </a:cubicBezTo>
                  <a:cubicBezTo>
                    <a:pt x="230" y="465"/>
                    <a:pt x="230" y="465"/>
                    <a:pt x="230" y="465"/>
                  </a:cubicBezTo>
                  <a:cubicBezTo>
                    <a:pt x="214" y="462"/>
                    <a:pt x="198" y="457"/>
                    <a:pt x="182" y="450"/>
                  </a:cubicBezTo>
                  <a:cubicBezTo>
                    <a:pt x="152" y="485"/>
                    <a:pt x="152" y="485"/>
                    <a:pt x="152" y="485"/>
                  </a:cubicBezTo>
                  <a:cubicBezTo>
                    <a:pt x="145" y="495"/>
                    <a:pt x="131" y="496"/>
                    <a:pt x="121" y="488"/>
                  </a:cubicBezTo>
                  <a:cubicBezTo>
                    <a:pt x="73" y="448"/>
                    <a:pt x="73" y="448"/>
                    <a:pt x="73" y="448"/>
                  </a:cubicBezTo>
                  <a:cubicBezTo>
                    <a:pt x="64" y="440"/>
                    <a:pt x="63" y="426"/>
                    <a:pt x="71" y="417"/>
                  </a:cubicBezTo>
                  <a:cubicBezTo>
                    <a:pt x="100" y="381"/>
                    <a:pt x="100" y="381"/>
                    <a:pt x="100" y="381"/>
                  </a:cubicBezTo>
                  <a:cubicBezTo>
                    <a:pt x="91" y="367"/>
                    <a:pt x="83" y="352"/>
                    <a:pt x="77" y="336"/>
                  </a:cubicBezTo>
                  <a:cubicBezTo>
                    <a:pt x="31" y="340"/>
                    <a:pt x="31" y="340"/>
                    <a:pt x="31" y="340"/>
                  </a:cubicBezTo>
                  <a:cubicBezTo>
                    <a:pt x="19" y="342"/>
                    <a:pt x="8" y="333"/>
                    <a:pt x="7" y="320"/>
                  </a:cubicBezTo>
                  <a:cubicBezTo>
                    <a:pt x="1" y="258"/>
                    <a:pt x="1" y="258"/>
                    <a:pt x="1" y="258"/>
                  </a:cubicBezTo>
                  <a:cubicBezTo>
                    <a:pt x="0" y="246"/>
                    <a:pt x="9" y="235"/>
                    <a:pt x="21" y="234"/>
                  </a:cubicBezTo>
                  <a:cubicBezTo>
                    <a:pt x="68" y="230"/>
                    <a:pt x="68" y="230"/>
                    <a:pt x="68" y="230"/>
                  </a:cubicBezTo>
                  <a:cubicBezTo>
                    <a:pt x="71" y="214"/>
                    <a:pt x="76" y="197"/>
                    <a:pt x="83" y="18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38" y="144"/>
                    <a:pt x="37" y="130"/>
                    <a:pt x="45" y="12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3" y="64"/>
                    <a:pt x="107" y="62"/>
                    <a:pt x="116" y="7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66" y="91"/>
                    <a:pt x="181" y="83"/>
                    <a:pt x="196" y="77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1" y="19"/>
                    <a:pt x="200" y="8"/>
                    <a:pt x="212" y="7"/>
                  </a:cubicBezTo>
                  <a:cubicBezTo>
                    <a:pt x="275" y="1"/>
                    <a:pt x="275" y="1"/>
                    <a:pt x="275" y="1"/>
                  </a:cubicBezTo>
                  <a:cubicBezTo>
                    <a:pt x="287" y="0"/>
                    <a:pt x="297" y="9"/>
                    <a:pt x="298" y="21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19" y="71"/>
                    <a:pt x="335" y="76"/>
                    <a:pt x="350" y="83"/>
                  </a:cubicBezTo>
                  <a:cubicBezTo>
                    <a:pt x="380" y="47"/>
                    <a:pt x="380" y="47"/>
                    <a:pt x="380" y="47"/>
                  </a:cubicBezTo>
                  <a:cubicBezTo>
                    <a:pt x="388" y="38"/>
                    <a:pt x="402" y="36"/>
                    <a:pt x="411" y="44"/>
                  </a:cubicBezTo>
                  <a:cubicBezTo>
                    <a:pt x="460" y="84"/>
                    <a:pt x="460" y="84"/>
                    <a:pt x="460" y="84"/>
                  </a:cubicBezTo>
                  <a:cubicBezTo>
                    <a:pt x="469" y="92"/>
                    <a:pt x="470" y="106"/>
                    <a:pt x="462" y="115"/>
                  </a:cubicBezTo>
                  <a:cubicBezTo>
                    <a:pt x="432" y="152"/>
                    <a:pt x="432" y="152"/>
                    <a:pt x="432" y="152"/>
                  </a:cubicBezTo>
                  <a:close/>
                  <a:moveTo>
                    <a:pt x="331" y="189"/>
                  </a:moveTo>
                  <a:cubicBezTo>
                    <a:pt x="288" y="153"/>
                    <a:pt x="225" y="158"/>
                    <a:pt x="189" y="201"/>
                  </a:cubicBezTo>
                  <a:cubicBezTo>
                    <a:pt x="153" y="244"/>
                    <a:pt x="159" y="308"/>
                    <a:pt x="202" y="344"/>
                  </a:cubicBezTo>
                  <a:cubicBezTo>
                    <a:pt x="244" y="380"/>
                    <a:pt x="308" y="374"/>
                    <a:pt x="344" y="331"/>
                  </a:cubicBezTo>
                  <a:cubicBezTo>
                    <a:pt x="380" y="288"/>
                    <a:pt x="374" y="224"/>
                    <a:pt x="331" y="18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9363F934-87C8-4848-8FC9-8A719E3CE5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6870" y="1371600"/>
              <a:ext cx="2317441" cy="2311726"/>
            </a:xfrm>
            <a:custGeom>
              <a:avLst/>
              <a:gdLst/>
              <a:ahLst/>
              <a:cxnLst>
                <a:cxn ang="0">
                  <a:pos x="432" y="152"/>
                </a:cxn>
                <a:cxn ang="0">
                  <a:pos x="455" y="196"/>
                </a:cxn>
                <a:cxn ang="0">
                  <a:pos x="502" y="192"/>
                </a:cxn>
                <a:cxn ang="0">
                  <a:pos x="526" y="212"/>
                </a:cxn>
                <a:cxn ang="0">
                  <a:pos x="531" y="274"/>
                </a:cxn>
                <a:cxn ang="0">
                  <a:pos x="511" y="298"/>
                </a:cxn>
                <a:cxn ang="0">
                  <a:pos x="465" y="302"/>
                </a:cxn>
                <a:cxn ang="0">
                  <a:pos x="450" y="350"/>
                </a:cxn>
                <a:cxn ang="0">
                  <a:pos x="486" y="380"/>
                </a:cxn>
                <a:cxn ang="0">
                  <a:pos x="488" y="411"/>
                </a:cxn>
                <a:cxn ang="0">
                  <a:pos x="448" y="459"/>
                </a:cxn>
                <a:cxn ang="0">
                  <a:pos x="417" y="462"/>
                </a:cxn>
                <a:cxn ang="0">
                  <a:pos x="382" y="432"/>
                </a:cxn>
                <a:cxn ang="0">
                  <a:pos x="337" y="456"/>
                </a:cxn>
                <a:cxn ang="0">
                  <a:pos x="341" y="502"/>
                </a:cxn>
                <a:cxn ang="0">
                  <a:pos x="321" y="526"/>
                </a:cxn>
                <a:cxn ang="0">
                  <a:pos x="258" y="531"/>
                </a:cxn>
                <a:cxn ang="0">
                  <a:pos x="234" y="511"/>
                </a:cxn>
                <a:cxn ang="0">
                  <a:pos x="230" y="465"/>
                </a:cxn>
                <a:cxn ang="0">
                  <a:pos x="182" y="450"/>
                </a:cxn>
                <a:cxn ang="0">
                  <a:pos x="152" y="485"/>
                </a:cxn>
                <a:cxn ang="0">
                  <a:pos x="121" y="488"/>
                </a:cxn>
                <a:cxn ang="0">
                  <a:pos x="73" y="448"/>
                </a:cxn>
                <a:cxn ang="0">
                  <a:pos x="71" y="417"/>
                </a:cxn>
                <a:cxn ang="0">
                  <a:pos x="100" y="381"/>
                </a:cxn>
                <a:cxn ang="0">
                  <a:pos x="77" y="336"/>
                </a:cxn>
                <a:cxn ang="0">
                  <a:pos x="31" y="340"/>
                </a:cxn>
                <a:cxn ang="0">
                  <a:pos x="7" y="320"/>
                </a:cxn>
                <a:cxn ang="0">
                  <a:pos x="1" y="258"/>
                </a:cxn>
                <a:cxn ang="0">
                  <a:pos x="21" y="234"/>
                </a:cxn>
                <a:cxn ang="0">
                  <a:pos x="68" y="230"/>
                </a:cxn>
                <a:cxn ang="0">
                  <a:pos x="83" y="182"/>
                </a:cxn>
                <a:cxn ang="0">
                  <a:pos x="47" y="152"/>
                </a:cxn>
                <a:cxn ang="0">
                  <a:pos x="45" y="121"/>
                </a:cxn>
                <a:cxn ang="0">
                  <a:pos x="85" y="73"/>
                </a:cxn>
                <a:cxn ang="0">
                  <a:pos x="116" y="70"/>
                </a:cxn>
                <a:cxn ang="0">
                  <a:pos x="152" y="100"/>
                </a:cxn>
                <a:cxn ang="0">
                  <a:pos x="196" y="77"/>
                </a:cxn>
                <a:cxn ang="0">
                  <a:pos x="192" y="31"/>
                </a:cxn>
                <a:cxn ang="0">
                  <a:pos x="212" y="7"/>
                </a:cxn>
                <a:cxn ang="0">
                  <a:pos x="275" y="1"/>
                </a:cxn>
                <a:cxn ang="0">
                  <a:pos x="298" y="21"/>
                </a:cxn>
                <a:cxn ang="0">
                  <a:pos x="303" y="68"/>
                </a:cxn>
                <a:cxn ang="0">
                  <a:pos x="350" y="83"/>
                </a:cxn>
                <a:cxn ang="0">
                  <a:pos x="380" y="47"/>
                </a:cxn>
                <a:cxn ang="0">
                  <a:pos x="411" y="44"/>
                </a:cxn>
                <a:cxn ang="0">
                  <a:pos x="460" y="84"/>
                </a:cxn>
                <a:cxn ang="0">
                  <a:pos x="462" y="115"/>
                </a:cxn>
                <a:cxn ang="0">
                  <a:pos x="432" y="152"/>
                </a:cxn>
                <a:cxn ang="0">
                  <a:pos x="331" y="189"/>
                </a:cxn>
                <a:cxn ang="0">
                  <a:pos x="189" y="201"/>
                </a:cxn>
                <a:cxn ang="0">
                  <a:pos x="202" y="344"/>
                </a:cxn>
                <a:cxn ang="0">
                  <a:pos x="344" y="331"/>
                </a:cxn>
                <a:cxn ang="0">
                  <a:pos x="331" y="189"/>
                </a:cxn>
              </a:cxnLst>
              <a:rect l="0" t="0" r="r" b="b"/>
              <a:pathLst>
                <a:path w="533" h="532">
                  <a:moveTo>
                    <a:pt x="432" y="152"/>
                  </a:moveTo>
                  <a:cubicBezTo>
                    <a:pt x="442" y="165"/>
                    <a:pt x="450" y="180"/>
                    <a:pt x="455" y="196"/>
                  </a:cubicBezTo>
                  <a:cubicBezTo>
                    <a:pt x="502" y="192"/>
                    <a:pt x="502" y="192"/>
                    <a:pt x="502" y="192"/>
                  </a:cubicBezTo>
                  <a:cubicBezTo>
                    <a:pt x="514" y="191"/>
                    <a:pt x="525" y="200"/>
                    <a:pt x="526" y="212"/>
                  </a:cubicBezTo>
                  <a:cubicBezTo>
                    <a:pt x="531" y="274"/>
                    <a:pt x="531" y="274"/>
                    <a:pt x="531" y="274"/>
                  </a:cubicBezTo>
                  <a:cubicBezTo>
                    <a:pt x="533" y="286"/>
                    <a:pt x="524" y="297"/>
                    <a:pt x="511" y="298"/>
                  </a:cubicBezTo>
                  <a:cubicBezTo>
                    <a:pt x="465" y="302"/>
                    <a:pt x="465" y="302"/>
                    <a:pt x="465" y="302"/>
                  </a:cubicBezTo>
                  <a:cubicBezTo>
                    <a:pt x="462" y="319"/>
                    <a:pt x="457" y="335"/>
                    <a:pt x="450" y="350"/>
                  </a:cubicBezTo>
                  <a:cubicBezTo>
                    <a:pt x="486" y="380"/>
                    <a:pt x="486" y="380"/>
                    <a:pt x="486" y="380"/>
                  </a:cubicBezTo>
                  <a:cubicBezTo>
                    <a:pt x="495" y="388"/>
                    <a:pt x="496" y="402"/>
                    <a:pt x="488" y="411"/>
                  </a:cubicBezTo>
                  <a:cubicBezTo>
                    <a:pt x="448" y="459"/>
                    <a:pt x="448" y="459"/>
                    <a:pt x="448" y="459"/>
                  </a:cubicBezTo>
                  <a:cubicBezTo>
                    <a:pt x="440" y="469"/>
                    <a:pt x="426" y="470"/>
                    <a:pt x="417" y="462"/>
                  </a:cubicBezTo>
                  <a:cubicBezTo>
                    <a:pt x="382" y="432"/>
                    <a:pt x="382" y="432"/>
                    <a:pt x="382" y="432"/>
                  </a:cubicBezTo>
                  <a:cubicBezTo>
                    <a:pt x="368" y="442"/>
                    <a:pt x="352" y="450"/>
                    <a:pt x="337" y="456"/>
                  </a:cubicBezTo>
                  <a:cubicBezTo>
                    <a:pt x="341" y="502"/>
                    <a:pt x="341" y="502"/>
                    <a:pt x="341" y="502"/>
                  </a:cubicBezTo>
                  <a:cubicBezTo>
                    <a:pt x="342" y="514"/>
                    <a:pt x="333" y="524"/>
                    <a:pt x="321" y="526"/>
                  </a:cubicBezTo>
                  <a:cubicBezTo>
                    <a:pt x="258" y="531"/>
                    <a:pt x="258" y="531"/>
                    <a:pt x="258" y="531"/>
                  </a:cubicBezTo>
                  <a:cubicBezTo>
                    <a:pt x="246" y="532"/>
                    <a:pt x="236" y="523"/>
                    <a:pt x="234" y="511"/>
                  </a:cubicBezTo>
                  <a:cubicBezTo>
                    <a:pt x="230" y="465"/>
                    <a:pt x="230" y="465"/>
                    <a:pt x="230" y="465"/>
                  </a:cubicBezTo>
                  <a:cubicBezTo>
                    <a:pt x="214" y="462"/>
                    <a:pt x="198" y="457"/>
                    <a:pt x="182" y="450"/>
                  </a:cubicBezTo>
                  <a:cubicBezTo>
                    <a:pt x="152" y="485"/>
                    <a:pt x="152" y="485"/>
                    <a:pt x="152" y="485"/>
                  </a:cubicBezTo>
                  <a:cubicBezTo>
                    <a:pt x="145" y="495"/>
                    <a:pt x="131" y="496"/>
                    <a:pt x="121" y="488"/>
                  </a:cubicBezTo>
                  <a:cubicBezTo>
                    <a:pt x="73" y="448"/>
                    <a:pt x="73" y="448"/>
                    <a:pt x="73" y="448"/>
                  </a:cubicBezTo>
                  <a:cubicBezTo>
                    <a:pt x="64" y="440"/>
                    <a:pt x="63" y="426"/>
                    <a:pt x="71" y="417"/>
                  </a:cubicBezTo>
                  <a:cubicBezTo>
                    <a:pt x="100" y="381"/>
                    <a:pt x="100" y="381"/>
                    <a:pt x="100" y="381"/>
                  </a:cubicBezTo>
                  <a:cubicBezTo>
                    <a:pt x="91" y="367"/>
                    <a:pt x="83" y="352"/>
                    <a:pt x="77" y="336"/>
                  </a:cubicBezTo>
                  <a:cubicBezTo>
                    <a:pt x="31" y="340"/>
                    <a:pt x="31" y="340"/>
                    <a:pt x="31" y="340"/>
                  </a:cubicBezTo>
                  <a:cubicBezTo>
                    <a:pt x="19" y="342"/>
                    <a:pt x="8" y="333"/>
                    <a:pt x="7" y="320"/>
                  </a:cubicBezTo>
                  <a:cubicBezTo>
                    <a:pt x="1" y="258"/>
                    <a:pt x="1" y="258"/>
                    <a:pt x="1" y="258"/>
                  </a:cubicBezTo>
                  <a:cubicBezTo>
                    <a:pt x="0" y="246"/>
                    <a:pt x="9" y="235"/>
                    <a:pt x="21" y="234"/>
                  </a:cubicBezTo>
                  <a:cubicBezTo>
                    <a:pt x="68" y="230"/>
                    <a:pt x="68" y="230"/>
                    <a:pt x="68" y="230"/>
                  </a:cubicBezTo>
                  <a:cubicBezTo>
                    <a:pt x="71" y="214"/>
                    <a:pt x="76" y="197"/>
                    <a:pt x="83" y="18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38" y="144"/>
                    <a:pt x="37" y="130"/>
                    <a:pt x="45" y="12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3" y="64"/>
                    <a:pt x="107" y="62"/>
                    <a:pt x="116" y="7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66" y="91"/>
                    <a:pt x="181" y="83"/>
                    <a:pt x="196" y="77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1" y="19"/>
                    <a:pt x="200" y="8"/>
                    <a:pt x="212" y="7"/>
                  </a:cubicBezTo>
                  <a:cubicBezTo>
                    <a:pt x="275" y="1"/>
                    <a:pt x="275" y="1"/>
                    <a:pt x="275" y="1"/>
                  </a:cubicBezTo>
                  <a:cubicBezTo>
                    <a:pt x="287" y="0"/>
                    <a:pt x="297" y="9"/>
                    <a:pt x="298" y="21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19" y="71"/>
                    <a:pt x="335" y="76"/>
                    <a:pt x="350" y="83"/>
                  </a:cubicBezTo>
                  <a:cubicBezTo>
                    <a:pt x="380" y="47"/>
                    <a:pt x="380" y="47"/>
                    <a:pt x="380" y="47"/>
                  </a:cubicBezTo>
                  <a:cubicBezTo>
                    <a:pt x="388" y="38"/>
                    <a:pt x="402" y="36"/>
                    <a:pt x="411" y="44"/>
                  </a:cubicBezTo>
                  <a:cubicBezTo>
                    <a:pt x="460" y="84"/>
                    <a:pt x="460" y="84"/>
                    <a:pt x="460" y="84"/>
                  </a:cubicBezTo>
                  <a:cubicBezTo>
                    <a:pt x="469" y="92"/>
                    <a:pt x="470" y="106"/>
                    <a:pt x="462" y="115"/>
                  </a:cubicBezTo>
                  <a:cubicBezTo>
                    <a:pt x="432" y="152"/>
                    <a:pt x="432" y="152"/>
                    <a:pt x="432" y="152"/>
                  </a:cubicBezTo>
                  <a:close/>
                  <a:moveTo>
                    <a:pt x="331" y="189"/>
                  </a:moveTo>
                  <a:cubicBezTo>
                    <a:pt x="288" y="153"/>
                    <a:pt x="225" y="158"/>
                    <a:pt x="189" y="201"/>
                  </a:cubicBezTo>
                  <a:cubicBezTo>
                    <a:pt x="153" y="244"/>
                    <a:pt x="159" y="308"/>
                    <a:pt x="202" y="344"/>
                  </a:cubicBezTo>
                  <a:cubicBezTo>
                    <a:pt x="244" y="380"/>
                    <a:pt x="308" y="374"/>
                    <a:pt x="344" y="331"/>
                  </a:cubicBezTo>
                  <a:cubicBezTo>
                    <a:pt x="380" y="288"/>
                    <a:pt x="374" y="224"/>
                    <a:pt x="331" y="189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FA3160D6-5446-5046-8CB4-C724094A35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95370" y="3289482"/>
              <a:ext cx="2317441" cy="2311726"/>
            </a:xfrm>
            <a:custGeom>
              <a:avLst/>
              <a:gdLst/>
              <a:ahLst/>
              <a:cxnLst>
                <a:cxn ang="0">
                  <a:pos x="432" y="152"/>
                </a:cxn>
                <a:cxn ang="0">
                  <a:pos x="455" y="196"/>
                </a:cxn>
                <a:cxn ang="0">
                  <a:pos x="502" y="192"/>
                </a:cxn>
                <a:cxn ang="0">
                  <a:pos x="526" y="212"/>
                </a:cxn>
                <a:cxn ang="0">
                  <a:pos x="531" y="274"/>
                </a:cxn>
                <a:cxn ang="0">
                  <a:pos x="511" y="298"/>
                </a:cxn>
                <a:cxn ang="0">
                  <a:pos x="465" y="302"/>
                </a:cxn>
                <a:cxn ang="0">
                  <a:pos x="450" y="350"/>
                </a:cxn>
                <a:cxn ang="0">
                  <a:pos x="486" y="380"/>
                </a:cxn>
                <a:cxn ang="0">
                  <a:pos x="488" y="411"/>
                </a:cxn>
                <a:cxn ang="0">
                  <a:pos x="448" y="459"/>
                </a:cxn>
                <a:cxn ang="0">
                  <a:pos x="417" y="462"/>
                </a:cxn>
                <a:cxn ang="0">
                  <a:pos x="382" y="432"/>
                </a:cxn>
                <a:cxn ang="0">
                  <a:pos x="337" y="456"/>
                </a:cxn>
                <a:cxn ang="0">
                  <a:pos x="341" y="502"/>
                </a:cxn>
                <a:cxn ang="0">
                  <a:pos x="321" y="526"/>
                </a:cxn>
                <a:cxn ang="0">
                  <a:pos x="258" y="531"/>
                </a:cxn>
                <a:cxn ang="0">
                  <a:pos x="234" y="511"/>
                </a:cxn>
                <a:cxn ang="0">
                  <a:pos x="230" y="465"/>
                </a:cxn>
                <a:cxn ang="0">
                  <a:pos x="182" y="450"/>
                </a:cxn>
                <a:cxn ang="0">
                  <a:pos x="152" y="485"/>
                </a:cxn>
                <a:cxn ang="0">
                  <a:pos x="121" y="488"/>
                </a:cxn>
                <a:cxn ang="0">
                  <a:pos x="73" y="448"/>
                </a:cxn>
                <a:cxn ang="0">
                  <a:pos x="71" y="417"/>
                </a:cxn>
                <a:cxn ang="0">
                  <a:pos x="100" y="381"/>
                </a:cxn>
                <a:cxn ang="0">
                  <a:pos x="77" y="336"/>
                </a:cxn>
                <a:cxn ang="0">
                  <a:pos x="31" y="340"/>
                </a:cxn>
                <a:cxn ang="0">
                  <a:pos x="7" y="320"/>
                </a:cxn>
                <a:cxn ang="0">
                  <a:pos x="1" y="258"/>
                </a:cxn>
                <a:cxn ang="0">
                  <a:pos x="21" y="234"/>
                </a:cxn>
                <a:cxn ang="0">
                  <a:pos x="68" y="230"/>
                </a:cxn>
                <a:cxn ang="0">
                  <a:pos x="83" y="182"/>
                </a:cxn>
                <a:cxn ang="0">
                  <a:pos x="47" y="152"/>
                </a:cxn>
                <a:cxn ang="0">
                  <a:pos x="45" y="121"/>
                </a:cxn>
                <a:cxn ang="0">
                  <a:pos x="85" y="73"/>
                </a:cxn>
                <a:cxn ang="0">
                  <a:pos x="116" y="70"/>
                </a:cxn>
                <a:cxn ang="0">
                  <a:pos x="152" y="100"/>
                </a:cxn>
                <a:cxn ang="0">
                  <a:pos x="196" y="77"/>
                </a:cxn>
                <a:cxn ang="0">
                  <a:pos x="192" y="31"/>
                </a:cxn>
                <a:cxn ang="0">
                  <a:pos x="212" y="7"/>
                </a:cxn>
                <a:cxn ang="0">
                  <a:pos x="275" y="1"/>
                </a:cxn>
                <a:cxn ang="0">
                  <a:pos x="298" y="21"/>
                </a:cxn>
                <a:cxn ang="0">
                  <a:pos x="303" y="68"/>
                </a:cxn>
                <a:cxn ang="0">
                  <a:pos x="350" y="83"/>
                </a:cxn>
                <a:cxn ang="0">
                  <a:pos x="380" y="47"/>
                </a:cxn>
                <a:cxn ang="0">
                  <a:pos x="411" y="44"/>
                </a:cxn>
                <a:cxn ang="0">
                  <a:pos x="460" y="84"/>
                </a:cxn>
                <a:cxn ang="0">
                  <a:pos x="462" y="115"/>
                </a:cxn>
                <a:cxn ang="0">
                  <a:pos x="432" y="152"/>
                </a:cxn>
                <a:cxn ang="0">
                  <a:pos x="331" y="189"/>
                </a:cxn>
                <a:cxn ang="0">
                  <a:pos x="189" y="201"/>
                </a:cxn>
                <a:cxn ang="0">
                  <a:pos x="202" y="344"/>
                </a:cxn>
                <a:cxn ang="0">
                  <a:pos x="344" y="331"/>
                </a:cxn>
                <a:cxn ang="0">
                  <a:pos x="331" y="189"/>
                </a:cxn>
              </a:cxnLst>
              <a:rect l="0" t="0" r="r" b="b"/>
              <a:pathLst>
                <a:path w="533" h="532">
                  <a:moveTo>
                    <a:pt x="432" y="152"/>
                  </a:moveTo>
                  <a:cubicBezTo>
                    <a:pt x="442" y="165"/>
                    <a:pt x="450" y="180"/>
                    <a:pt x="455" y="196"/>
                  </a:cubicBezTo>
                  <a:cubicBezTo>
                    <a:pt x="502" y="192"/>
                    <a:pt x="502" y="192"/>
                    <a:pt x="502" y="192"/>
                  </a:cubicBezTo>
                  <a:cubicBezTo>
                    <a:pt x="514" y="191"/>
                    <a:pt x="525" y="200"/>
                    <a:pt x="526" y="212"/>
                  </a:cubicBezTo>
                  <a:cubicBezTo>
                    <a:pt x="531" y="274"/>
                    <a:pt x="531" y="274"/>
                    <a:pt x="531" y="274"/>
                  </a:cubicBezTo>
                  <a:cubicBezTo>
                    <a:pt x="533" y="286"/>
                    <a:pt x="524" y="297"/>
                    <a:pt x="511" y="298"/>
                  </a:cubicBezTo>
                  <a:cubicBezTo>
                    <a:pt x="465" y="302"/>
                    <a:pt x="465" y="302"/>
                    <a:pt x="465" y="302"/>
                  </a:cubicBezTo>
                  <a:cubicBezTo>
                    <a:pt x="462" y="319"/>
                    <a:pt x="457" y="335"/>
                    <a:pt x="450" y="350"/>
                  </a:cubicBezTo>
                  <a:cubicBezTo>
                    <a:pt x="486" y="380"/>
                    <a:pt x="486" y="380"/>
                    <a:pt x="486" y="380"/>
                  </a:cubicBezTo>
                  <a:cubicBezTo>
                    <a:pt x="495" y="388"/>
                    <a:pt x="496" y="402"/>
                    <a:pt x="488" y="411"/>
                  </a:cubicBezTo>
                  <a:cubicBezTo>
                    <a:pt x="448" y="459"/>
                    <a:pt x="448" y="459"/>
                    <a:pt x="448" y="459"/>
                  </a:cubicBezTo>
                  <a:cubicBezTo>
                    <a:pt x="440" y="469"/>
                    <a:pt x="426" y="470"/>
                    <a:pt x="417" y="462"/>
                  </a:cubicBezTo>
                  <a:cubicBezTo>
                    <a:pt x="382" y="432"/>
                    <a:pt x="382" y="432"/>
                    <a:pt x="382" y="432"/>
                  </a:cubicBezTo>
                  <a:cubicBezTo>
                    <a:pt x="368" y="442"/>
                    <a:pt x="352" y="450"/>
                    <a:pt x="337" y="456"/>
                  </a:cubicBezTo>
                  <a:cubicBezTo>
                    <a:pt x="341" y="502"/>
                    <a:pt x="341" y="502"/>
                    <a:pt x="341" y="502"/>
                  </a:cubicBezTo>
                  <a:cubicBezTo>
                    <a:pt x="342" y="514"/>
                    <a:pt x="333" y="524"/>
                    <a:pt x="321" y="526"/>
                  </a:cubicBezTo>
                  <a:cubicBezTo>
                    <a:pt x="258" y="531"/>
                    <a:pt x="258" y="531"/>
                    <a:pt x="258" y="531"/>
                  </a:cubicBezTo>
                  <a:cubicBezTo>
                    <a:pt x="246" y="532"/>
                    <a:pt x="236" y="523"/>
                    <a:pt x="234" y="511"/>
                  </a:cubicBezTo>
                  <a:cubicBezTo>
                    <a:pt x="230" y="465"/>
                    <a:pt x="230" y="465"/>
                    <a:pt x="230" y="465"/>
                  </a:cubicBezTo>
                  <a:cubicBezTo>
                    <a:pt x="214" y="462"/>
                    <a:pt x="198" y="457"/>
                    <a:pt x="182" y="450"/>
                  </a:cubicBezTo>
                  <a:cubicBezTo>
                    <a:pt x="152" y="485"/>
                    <a:pt x="152" y="485"/>
                    <a:pt x="152" y="485"/>
                  </a:cubicBezTo>
                  <a:cubicBezTo>
                    <a:pt x="145" y="495"/>
                    <a:pt x="131" y="496"/>
                    <a:pt x="121" y="488"/>
                  </a:cubicBezTo>
                  <a:cubicBezTo>
                    <a:pt x="73" y="448"/>
                    <a:pt x="73" y="448"/>
                    <a:pt x="73" y="448"/>
                  </a:cubicBezTo>
                  <a:cubicBezTo>
                    <a:pt x="64" y="440"/>
                    <a:pt x="63" y="426"/>
                    <a:pt x="71" y="417"/>
                  </a:cubicBezTo>
                  <a:cubicBezTo>
                    <a:pt x="100" y="381"/>
                    <a:pt x="100" y="381"/>
                    <a:pt x="100" y="381"/>
                  </a:cubicBezTo>
                  <a:cubicBezTo>
                    <a:pt x="91" y="367"/>
                    <a:pt x="83" y="352"/>
                    <a:pt x="77" y="336"/>
                  </a:cubicBezTo>
                  <a:cubicBezTo>
                    <a:pt x="31" y="340"/>
                    <a:pt x="31" y="340"/>
                    <a:pt x="31" y="340"/>
                  </a:cubicBezTo>
                  <a:cubicBezTo>
                    <a:pt x="19" y="342"/>
                    <a:pt x="8" y="333"/>
                    <a:pt x="7" y="320"/>
                  </a:cubicBezTo>
                  <a:cubicBezTo>
                    <a:pt x="1" y="258"/>
                    <a:pt x="1" y="258"/>
                    <a:pt x="1" y="258"/>
                  </a:cubicBezTo>
                  <a:cubicBezTo>
                    <a:pt x="0" y="246"/>
                    <a:pt x="9" y="235"/>
                    <a:pt x="21" y="234"/>
                  </a:cubicBezTo>
                  <a:cubicBezTo>
                    <a:pt x="68" y="230"/>
                    <a:pt x="68" y="230"/>
                    <a:pt x="68" y="230"/>
                  </a:cubicBezTo>
                  <a:cubicBezTo>
                    <a:pt x="71" y="214"/>
                    <a:pt x="76" y="197"/>
                    <a:pt x="83" y="18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38" y="144"/>
                    <a:pt x="37" y="130"/>
                    <a:pt x="45" y="12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3" y="64"/>
                    <a:pt x="107" y="62"/>
                    <a:pt x="116" y="7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66" y="91"/>
                    <a:pt x="181" y="83"/>
                    <a:pt x="196" y="77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1" y="19"/>
                    <a:pt x="200" y="8"/>
                    <a:pt x="212" y="7"/>
                  </a:cubicBezTo>
                  <a:cubicBezTo>
                    <a:pt x="275" y="1"/>
                    <a:pt x="275" y="1"/>
                    <a:pt x="275" y="1"/>
                  </a:cubicBezTo>
                  <a:cubicBezTo>
                    <a:pt x="287" y="0"/>
                    <a:pt x="297" y="9"/>
                    <a:pt x="298" y="21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19" y="71"/>
                    <a:pt x="335" y="76"/>
                    <a:pt x="350" y="83"/>
                  </a:cubicBezTo>
                  <a:cubicBezTo>
                    <a:pt x="380" y="47"/>
                    <a:pt x="380" y="47"/>
                    <a:pt x="380" y="47"/>
                  </a:cubicBezTo>
                  <a:cubicBezTo>
                    <a:pt x="388" y="38"/>
                    <a:pt x="402" y="36"/>
                    <a:pt x="411" y="44"/>
                  </a:cubicBezTo>
                  <a:cubicBezTo>
                    <a:pt x="460" y="84"/>
                    <a:pt x="460" y="84"/>
                    <a:pt x="460" y="84"/>
                  </a:cubicBezTo>
                  <a:cubicBezTo>
                    <a:pt x="469" y="92"/>
                    <a:pt x="470" y="106"/>
                    <a:pt x="462" y="115"/>
                  </a:cubicBezTo>
                  <a:cubicBezTo>
                    <a:pt x="432" y="152"/>
                    <a:pt x="432" y="152"/>
                    <a:pt x="432" y="152"/>
                  </a:cubicBezTo>
                  <a:close/>
                  <a:moveTo>
                    <a:pt x="331" y="189"/>
                  </a:moveTo>
                  <a:cubicBezTo>
                    <a:pt x="288" y="153"/>
                    <a:pt x="225" y="158"/>
                    <a:pt x="189" y="201"/>
                  </a:cubicBezTo>
                  <a:cubicBezTo>
                    <a:pt x="153" y="244"/>
                    <a:pt x="159" y="308"/>
                    <a:pt x="202" y="344"/>
                  </a:cubicBezTo>
                  <a:cubicBezTo>
                    <a:pt x="244" y="380"/>
                    <a:pt x="308" y="374"/>
                    <a:pt x="344" y="331"/>
                  </a:cubicBezTo>
                  <a:cubicBezTo>
                    <a:pt x="380" y="288"/>
                    <a:pt x="374" y="224"/>
                    <a:pt x="331" y="189"/>
                  </a:cubicBezTo>
                  <a:close/>
                </a:path>
              </a:pathLst>
            </a:custGeom>
            <a:solidFill>
              <a:srgbClr val="E5E1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Content Placeholder 18"/>
          <p:cNvSpPr>
            <a:spLocks noGrp="1"/>
          </p:cNvSpPr>
          <p:nvPr>
            <p:ph sz="quarter" idx="14" hasCustomPrompt="1"/>
          </p:nvPr>
        </p:nvSpPr>
        <p:spPr>
          <a:xfrm>
            <a:off x="5877812" y="1229701"/>
            <a:ext cx="2243139" cy="27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1050" b="0" i="0" u="none" strike="noStrike" cap="all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lvl="0"/>
            <a:r>
              <a:rPr lang="en-US" dirty="0"/>
              <a:t>First item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5875183" y="1570892"/>
            <a:ext cx="2891484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900" b="0" i="0" u="none" strike="noStrike" cap="none" spc="0" normalizeH="0" baseline="0" dirty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dirty="0"/>
              <a:t>Place  a short description about this item in this location.  It does not need to be long. </a:t>
            </a:r>
          </a:p>
        </p:txBody>
      </p:sp>
      <p:sp>
        <p:nvSpPr>
          <p:cNvPr id="34" name="Content Placeholder 18"/>
          <p:cNvSpPr>
            <a:spLocks noGrp="1"/>
          </p:cNvSpPr>
          <p:nvPr>
            <p:ph sz="quarter" idx="16" hasCustomPrompt="1"/>
          </p:nvPr>
        </p:nvSpPr>
        <p:spPr>
          <a:xfrm>
            <a:off x="9772909" y="1253993"/>
            <a:ext cx="2243139" cy="27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1050" b="0" i="0" u="none" strike="noStrike" cap="all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lvl="0"/>
            <a:r>
              <a:rPr lang="en-US" dirty="0"/>
              <a:t>First item</a:t>
            </a:r>
          </a:p>
        </p:txBody>
      </p:sp>
      <p:sp>
        <p:nvSpPr>
          <p:cNvPr id="35" name="Content Placeholder 29"/>
          <p:cNvSpPr>
            <a:spLocks noGrp="1"/>
          </p:cNvSpPr>
          <p:nvPr>
            <p:ph sz="quarter" idx="17" hasCustomPrompt="1"/>
          </p:nvPr>
        </p:nvSpPr>
        <p:spPr>
          <a:xfrm>
            <a:off x="9770279" y="1595184"/>
            <a:ext cx="2891484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900" b="0" i="0" u="none" strike="noStrike" cap="none" spc="0" normalizeH="0" baseline="0" dirty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dirty="0"/>
              <a:t>Place  a short description about this item in this location.  It does not need to be long. </a:t>
            </a:r>
          </a:p>
        </p:txBody>
      </p:sp>
      <p:sp>
        <p:nvSpPr>
          <p:cNvPr id="36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9772909" y="4628370"/>
            <a:ext cx="2243139" cy="27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1050" b="0" i="0" u="none" strike="noStrike" cap="all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lvl="0"/>
            <a:r>
              <a:rPr lang="en-US" dirty="0"/>
              <a:t>First item</a:t>
            </a:r>
          </a:p>
        </p:txBody>
      </p:sp>
      <p:sp>
        <p:nvSpPr>
          <p:cNvPr id="37" name="Content Placeholder 29"/>
          <p:cNvSpPr>
            <a:spLocks noGrp="1"/>
          </p:cNvSpPr>
          <p:nvPr>
            <p:ph sz="quarter" idx="19" hasCustomPrompt="1"/>
          </p:nvPr>
        </p:nvSpPr>
        <p:spPr>
          <a:xfrm>
            <a:off x="9770279" y="4969561"/>
            <a:ext cx="2891484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900" b="0" i="0" u="none" strike="noStrike" cap="none" spc="0" normalizeH="0" baseline="0" dirty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dirty="0"/>
              <a:t>Place  a short description about this item in this location.  It does not need to be long. </a:t>
            </a:r>
          </a:p>
        </p:txBody>
      </p:sp>
      <p:sp>
        <p:nvSpPr>
          <p:cNvPr id="41" name="Content Placeholder 18"/>
          <p:cNvSpPr>
            <a:spLocks noGrp="1"/>
          </p:cNvSpPr>
          <p:nvPr>
            <p:ph sz="quarter" idx="20" hasCustomPrompt="1"/>
          </p:nvPr>
        </p:nvSpPr>
        <p:spPr>
          <a:xfrm>
            <a:off x="5877812" y="4628370"/>
            <a:ext cx="2243139" cy="27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1050" b="0" i="0" u="none" strike="noStrike" cap="all" spc="15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lvl="0"/>
            <a:r>
              <a:rPr lang="en-US" dirty="0"/>
              <a:t>First item</a:t>
            </a:r>
          </a:p>
        </p:txBody>
      </p:sp>
      <p:sp>
        <p:nvSpPr>
          <p:cNvPr id="42" name="Content Placeholder 29"/>
          <p:cNvSpPr>
            <a:spLocks noGrp="1"/>
          </p:cNvSpPr>
          <p:nvPr>
            <p:ph sz="quarter" idx="21" hasCustomPrompt="1"/>
          </p:nvPr>
        </p:nvSpPr>
        <p:spPr>
          <a:xfrm>
            <a:off x="5875183" y="4969561"/>
            <a:ext cx="2891484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900" b="0" i="0" u="none" strike="noStrike" cap="none" spc="0" normalizeH="0" baseline="0" dirty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dirty="0"/>
              <a:t>Place  a short description about this item in this location.  It does not need to be long. </a:t>
            </a:r>
          </a:p>
        </p:txBody>
      </p:sp>
      <p:sp>
        <p:nvSpPr>
          <p:cNvPr id="25" name="Title 1"/>
          <p:cNvSpPr/>
          <p:nvPr userDrawn="1"/>
        </p:nvSpPr>
        <p:spPr>
          <a:xfrm>
            <a:off x="9960869" y="6340216"/>
            <a:ext cx="249383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pPr>
            <a:r>
              <a:rPr lang="en-US" sz="900" dirty="0">
                <a:solidFill>
                  <a:schemeClr val="accent1"/>
                </a:solidFill>
              </a:rPr>
              <a:t>/</a:t>
            </a: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26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6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cap="all" spc="150" normalizeH="0" baseline="0"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7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5" y="6496771"/>
            <a:ext cx="765927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900" cap="all" spc="15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 Regular" charset="0"/>
              </a:defRPr>
            </a:lvl1pPr>
            <a:lvl2pPr marL="342900" indent="0">
              <a:buFontTx/>
              <a:buNone/>
              <a:defRPr sz="1050" cap="all" spc="150" normalizeH="0" baseline="0">
                <a:latin typeface="Acherus Grotesque Regular" charset="0"/>
              </a:defRPr>
            </a:lvl2pPr>
            <a:lvl3pPr marL="685800" indent="0">
              <a:buFontTx/>
              <a:buNone/>
              <a:defRPr sz="1050" cap="all" spc="150" normalizeH="0" baseline="0">
                <a:latin typeface="Acherus Grotesque Regular" charset="0"/>
              </a:defRPr>
            </a:lvl3pPr>
            <a:lvl4pPr marL="1028700" indent="0">
              <a:buFontTx/>
              <a:buNone/>
              <a:defRPr sz="1050" cap="all" spc="150" normalizeH="0" baseline="0">
                <a:latin typeface="Acherus Grotesque Regular" charset="0"/>
              </a:defRPr>
            </a:lvl4pPr>
            <a:lvl5pPr marL="1371600" indent="0">
              <a:buFontTx/>
              <a:buNone/>
              <a:defRPr sz="1050" cap="all" spc="150" normalizeH="0" baseline="0">
                <a:latin typeface="Acherus Grotesque Regular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4091155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57E9D-2C6D-4659-99F8-7B3CBB8608F7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97259D-F5B2-49C7-8855-B9A0928A9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7" r:id="rId3"/>
    <p:sldLayoutId id="2147483668" r:id="rId4"/>
    <p:sldLayoutId id="2147483669" r:id="rId5"/>
    <p:sldLayoutId id="2147483670" r:id="rId6"/>
    <p:sldLayoutId id="2147483677" r:id="rId7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hueOff val="-15428571"/>
            <a:satOff val="-30434"/>
            <a:lumOff val="90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58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ransition spd="med"/>
  <p:hf hdr="0" ftr="0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25" b="0" i="0" u="none" strike="noStrike" cap="none" spc="150" baseline="0">
          <a:ln>
            <a:noFill/>
          </a:ln>
          <a:solidFill>
            <a:schemeClr val="bg2"/>
          </a:solidFill>
          <a:uFillTx/>
          <a:latin typeface="Acherus Grotesque Regular"/>
          <a:ea typeface="Acherus Grotesque Regular"/>
          <a:cs typeface="Acherus Grotesque Regular"/>
          <a:sym typeface="Acherus Grotesque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25" b="0" i="0" u="none" strike="noStrike" cap="none" spc="150" baseline="0">
          <a:ln>
            <a:noFill/>
          </a:ln>
          <a:solidFill>
            <a:schemeClr val="accent1"/>
          </a:solidFill>
          <a:uFillTx/>
          <a:latin typeface="Acherus Grotesque Regular"/>
          <a:ea typeface="Acherus Grotesque Regular"/>
          <a:cs typeface="Acherus Grotesque Regular"/>
          <a:sym typeface="Acherus Grotesque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25" b="0" i="0" u="none" strike="noStrike" cap="none" spc="150" baseline="0">
          <a:ln>
            <a:noFill/>
          </a:ln>
          <a:solidFill>
            <a:schemeClr val="accent1"/>
          </a:solidFill>
          <a:uFillTx/>
          <a:latin typeface="Acherus Grotesque Regular"/>
          <a:ea typeface="Acherus Grotesque Regular"/>
          <a:cs typeface="Acherus Grotesque Regular"/>
          <a:sym typeface="Acherus Grotesque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25" b="0" i="0" u="none" strike="noStrike" cap="none" spc="150" baseline="0">
          <a:ln>
            <a:noFill/>
          </a:ln>
          <a:solidFill>
            <a:schemeClr val="accent1"/>
          </a:solidFill>
          <a:uFillTx/>
          <a:latin typeface="Acherus Grotesque Regular"/>
          <a:ea typeface="Acherus Grotesque Regular"/>
          <a:cs typeface="Acherus Grotesque Regular"/>
          <a:sym typeface="Acherus Grotesque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25" b="0" i="0" u="none" strike="noStrike" cap="none" spc="150" baseline="0">
          <a:ln>
            <a:noFill/>
          </a:ln>
          <a:solidFill>
            <a:schemeClr val="accent1"/>
          </a:solidFill>
          <a:uFillTx/>
          <a:latin typeface="Acherus Grotesque Regular"/>
          <a:ea typeface="Acherus Grotesque Regular"/>
          <a:cs typeface="Acherus Grotesque Regular"/>
          <a:sym typeface="Acherus Grotesque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25" b="0" i="0" u="none" strike="noStrike" cap="none" spc="150" baseline="0">
          <a:ln>
            <a:noFill/>
          </a:ln>
          <a:solidFill>
            <a:schemeClr val="accent1"/>
          </a:solidFill>
          <a:uFillTx/>
          <a:latin typeface="Acherus Grotesque Regular"/>
          <a:ea typeface="Acherus Grotesque Regular"/>
          <a:cs typeface="Acherus Grotesque Regular"/>
          <a:sym typeface="Acherus Grotesque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25" b="0" i="0" u="none" strike="noStrike" cap="none" spc="150" baseline="0">
          <a:ln>
            <a:noFill/>
          </a:ln>
          <a:solidFill>
            <a:schemeClr val="accent1"/>
          </a:solidFill>
          <a:uFillTx/>
          <a:latin typeface="Acherus Grotesque Regular"/>
          <a:ea typeface="Acherus Grotesque Regular"/>
          <a:cs typeface="Acherus Grotesque Regular"/>
          <a:sym typeface="Acherus Grotesque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25" b="0" i="0" u="none" strike="noStrike" cap="none" spc="150" baseline="0">
          <a:ln>
            <a:noFill/>
          </a:ln>
          <a:solidFill>
            <a:schemeClr val="accent1"/>
          </a:solidFill>
          <a:uFillTx/>
          <a:latin typeface="Acherus Grotesque Regular"/>
          <a:ea typeface="Acherus Grotesque Regular"/>
          <a:cs typeface="Acherus Grotesque Regular"/>
          <a:sym typeface="Acherus Grotesque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25" b="0" i="0" u="none" strike="noStrike" cap="none" spc="150" baseline="0">
          <a:ln>
            <a:noFill/>
          </a:ln>
          <a:solidFill>
            <a:schemeClr val="accent1"/>
          </a:solidFill>
          <a:uFillTx/>
          <a:latin typeface="Acherus Grotesque Regular"/>
          <a:ea typeface="Acherus Grotesque Regular"/>
          <a:cs typeface="Acherus Grotesque Regular"/>
          <a:sym typeface="Acherus Grotesque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2pPr>
      <a:lvl3pPr marL="925829" marR="0" indent="-240029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3pPr>
      <a:lvl4pPr marL="12954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4pPr>
      <a:lvl5pPr marL="16383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5pPr>
      <a:lvl6pPr marL="19812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6pPr>
      <a:lvl7pPr marL="23241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7pPr>
      <a:lvl8pPr marL="26670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8pPr>
      <a:lvl9pPr marL="3009900" marR="0" indent="-2667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429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6858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0287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3716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7145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0574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4003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7432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.vt.edu/promotion-tenur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.vt.edu/promotion-tenure.html" TargetMode="External"/><Relationship Id="rId2" Type="http://schemas.openxmlformats.org/officeDocument/2006/relationships/hyperlink" Target="https://faculty.vt.edu/faculty-handboo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hyperlink" Target="https://faculty.vt.edu/content/faculty_vt_edu/en/promotion-tenure/_jcr_content/content/vtcontainer_76178668/vtcontainer-content/vtmultitab_copy/vt-items_0/download/file.res/Promotion%20and%20Tenure%20Guidelines%202022-2023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50" y="161473"/>
            <a:ext cx="2022946" cy="393192"/>
          </a:xfrm>
          <a:prstGeom prst="rect">
            <a:avLst/>
          </a:prstGeom>
        </p:spPr>
      </p:pic>
      <p:pic>
        <p:nvPicPr>
          <p:cNvPr id="424" name="pasted-image.pdf" descr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148" y="2712685"/>
            <a:ext cx="126962" cy="126962"/>
          </a:xfrm>
          <a:prstGeom prst="rect">
            <a:avLst/>
          </a:prstGeom>
          <a:ln w="12700">
            <a:miter lim="400000"/>
          </a:ln>
        </p:spPr>
      </p:pic>
      <p:sp>
        <p:nvSpPr>
          <p:cNvPr id="425" name="PRESENTATION TITLE GOES HERE"/>
          <p:cNvSpPr/>
          <p:nvPr/>
        </p:nvSpPr>
        <p:spPr>
          <a:xfrm>
            <a:off x="2822882" y="2743203"/>
            <a:ext cx="5982032" cy="1046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rmAutofit/>
          </a:bodyPr>
          <a:lstStyle>
            <a:lvl1pPr defTabSz="896111">
              <a:lnSpc>
                <a:spcPct val="90000"/>
              </a:lnSpc>
              <a:defRPr sz="6272" spc="313">
                <a:solidFill>
                  <a:srgbClr val="83003F"/>
                </a:solidFill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pPr defTabSz="569213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3300" kern="0" cap="all" spc="200" dirty="0">
                <a:solidFill>
                  <a:srgbClr val="6C1035"/>
                </a:solidFill>
              </a:rPr>
              <a:t>Promotion to professor workshop</a:t>
            </a:r>
          </a:p>
        </p:txBody>
      </p:sp>
      <p:pic>
        <p:nvPicPr>
          <p:cNvPr id="428" name="VT-grid-02.png" descr="VT-grid-0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395" y="5182615"/>
            <a:ext cx="7950605" cy="5143501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traight Connector 55"/>
          <p:cNvSpPr/>
          <p:nvPr/>
        </p:nvSpPr>
        <p:spPr>
          <a:xfrm>
            <a:off x="9636968" y="-49592"/>
            <a:ext cx="1" cy="887792"/>
          </a:xfrm>
          <a:prstGeom prst="line">
            <a:avLst/>
          </a:prstGeom>
          <a:ln>
            <a:solidFill>
              <a:schemeClr val="accent3"/>
            </a:solidFill>
            <a:prstDash val="dash"/>
            <a:miter/>
          </a:ln>
        </p:spPr>
        <p:txBody>
          <a:bodyPr lIns="34289" rIns="34289"/>
          <a:lstStyle/>
          <a:p>
            <a:pPr defTabSz="685800" eaLnBrk="1" fontAlgn="auto">
              <a:spcBef>
                <a:spcPts val="0"/>
              </a:spcBef>
              <a:spcAft>
                <a:spcPts val="0"/>
              </a:spcAft>
            </a:pPr>
            <a:endParaRPr sz="1350" kern="0">
              <a:solidFill>
                <a:srgbClr val="6C1035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" name="Straight Connector 57"/>
          <p:cNvSpPr/>
          <p:nvPr/>
        </p:nvSpPr>
        <p:spPr>
          <a:xfrm>
            <a:off x="9451804" y="721474"/>
            <a:ext cx="2816396" cy="1"/>
          </a:xfrm>
          <a:prstGeom prst="line">
            <a:avLst/>
          </a:prstGeom>
          <a:ln>
            <a:solidFill>
              <a:schemeClr val="accent3"/>
            </a:solidFill>
            <a:prstDash val="dash"/>
            <a:miter/>
          </a:ln>
        </p:spPr>
        <p:txBody>
          <a:bodyPr lIns="34289" rIns="34289"/>
          <a:lstStyle/>
          <a:p>
            <a:pPr defTabSz="685800" eaLnBrk="1" fontAlgn="auto">
              <a:spcBef>
                <a:spcPts val="0"/>
              </a:spcBef>
              <a:spcAft>
                <a:spcPts val="0"/>
              </a:spcAft>
            </a:pPr>
            <a:endParaRPr sz="1350" kern="0">
              <a:solidFill>
                <a:srgbClr val="6C1035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" name="Professor Albert Einstein June 23, 2018"/>
          <p:cNvSpPr/>
          <p:nvPr/>
        </p:nvSpPr>
        <p:spPr>
          <a:xfrm>
            <a:off x="2896690" y="3882303"/>
            <a:ext cx="4801697" cy="253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>
            <a:spAutoFit/>
          </a:bodyPr>
          <a:lstStyle/>
          <a:p>
            <a:pPr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050" kern="0" cap="all" spc="150" dirty="0">
                <a:solidFill>
                  <a:srgbClr val="E5763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November 2, 2022</a:t>
            </a:r>
          </a:p>
        </p:txBody>
      </p:sp>
    </p:spTree>
    <p:extLst>
      <p:ext uri="{BB962C8B-B14F-4D97-AF65-F5344CB8AC3E}">
        <p14:creationId xmlns:p14="http://schemas.microsoft.com/office/powerpoint/2010/main" val="47226242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0" y="19050"/>
            <a:ext cx="12191999" cy="6934200"/>
          </a:xfrm>
          <a:prstGeom prst="rect">
            <a:avLst/>
          </a:prstGeom>
          <a:solidFill>
            <a:srgbClr val="861F41"/>
          </a:solidFill>
          <a:ln w="12700">
            <a:miter lim="400000"/>
          </a:ln>
        </p:spPr>
        <p:txBody>
          <a:bodyPr lIns="34289" rIns="34289" anchor="ctr"/>
          <a:lstStyle/>
          <a:p>
            <a:endParaRPr cap="all" spc="200" dirty="0"/>
          </a:p>
        </p:txBody>
      </p:sp>
      <p:sp>
        <p:nvSpPr>
          <p:cNvPr id="170" name="Title 1"/>
          <p:cNvSpPr/>
          <p:nvPr/>
        </p:nvSpPr>
        <p:spPr>
          <a:xfrm>
            <a:off x="3371391" y="2756406"/>
            <a:ext cx="418421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spAutoFit/>
          </a:bodyPr>
          <a:lstStyle>
            <a:lvl1pPr>
              <a:lnSpc>
                <a:spcPct val="90000"/>
              </a:lnSpc>
              <a:defRPr sz="4000" spc="90">
                <a:solidFill>
                  <a:schemeClr val="accent2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lvl1pPr>
          </a:lstStyle>
          <a:p>
            <a:endParaRPr sz="3000" dirty="0"/>
          </a:p>
        </p:txBody>
      </p:sp>
      <p:sp>
        <p:nvSpPr>
          <p:cNvPr id="173" name="Straight Connector 22"/>
          <p:cNvSpPr/>
          <p:nvPr/>
        </p:nvSpPr>
        <p:spPr>
          <a:xfrm>
            <a:off x="1151392" y="-277494"/>
            <a:ext cx="9875522" cy="51986"/>
          </a:xfrm>
          <a:prstGeom prst="lin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pic>
        <p:nvPicPr>
          <p:cNvPr id="10" name="pasted-image.pdf" descr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793" y="914400"/>
            <a:ext cx="137008" cy="137009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PRESENTATION TITLE GOES HERE"/>
          <p:cNvSpPr/>
          <p:nvPr/>
        </p:nvSpPr>
        <p:spPr>
          <a:xfrm>
            <a:off x="1610801" y="1021573"/>
            <a:ext cx="8608272" cy="548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Autofit/>
          </a:bodyPr>
          <a:lstStyle>
            <a:lvl1pPr defTabSz="896111">
              <a:lnSpc>
                <a:spcPct val="90000"/>
              </a:lnSpc>
              <a:defRPr sz="6272" spc="313">
                <a:solidFill>
                  <a:srgbClr val="83003F"/>
                </a:solidFill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pPr defTabSz="644652" eaLnBrk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kern="0" cap="all" spc="200" dirty="0">
                <a:solidFill>
                  <a:schemeClr val="bg1"/>
                </a:solidFill>
                <a:latin typeface="Acherus Grotesque Regular" panose="02000505000000020004" pitchFamily="50" charset="0"/>
              </a:rPr>
              <a:t>Dean’s PERSPECTIVE</a:t>
            </a:r>
          </a:p>
        </p:txBody>
      </p:sp>
      <p:sp>
        <p:nvSpPr>
          <p:cNvPr id="13" name="Professor Albert Einstein June 23, 2018"/>
          <p:cNvSpPr/>
          <p:nvPr/>
        </p:nvSpPr>
        <p:spPr>
          <a:xfrm>
            <a:off x="3429000" y="5245795"/>
            <a:ext cx="573038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20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Julie Ross</a:t>
            </a:r>
          </a:p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20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College of Engineering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6368010"/>
            <a:ext cx="2743200" cy="414598"/>
            <a:chOff x="-1524000" y="6368010"/>
            <a:chExt cx="2743200" cy="414598"/>
          </a:xfrm>
        </p:grpSpPr>
        <p:sp>
          <p:nvSpPr>
            <p:cNvPr id="14" name="Straight Connector 19"/>
            <p:cNvSpPr/>
            <p:nvPr/>
          </p:nvSpPr>
          <p:spPr>
            <a:xfrm>
              <a:off x="-1524000" y="6368010"/>
              <a:ext cx="2743200" cy="36761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71600" y="6499144"/>
              <a:ext cx="1458401" cy="283464"/>
            </a:xfrm>
            <a:prstGeom prst="rect">
              <a:avLst/>
            </a:prstGeom>
          </p:spPr>
        </p:pic>
      </p:grpSp>
      <p:pic>
        <p:nvPicPr>
          <p:cNvPr id="3" name="Picture 2" descr="A person with the arms crossed&#10;&#10;Description automatically generated with medium confidence">
            <a:extLst>
              <a:ext uri="{FF2B5EF4-FFF2-40B4-BE49-F238E27FC236}">
                <a16:creationId xmlns:a16="http://schemas.microsoft.com/office/drawing/2014/main" id="{013F0CDD-6E43-95FE-5972-CE6F7C32FA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745" y="1981200"/>
            <a:ext cx="4542708" cy="302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7099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0" y="19050"/>
            <a:ext cx="12191999" cy="6934200"/>
          </a:xfrm>
          <a:prstGeom prst="rect">
            <a:avLst/>
          </a:prstGeom>
          <a:solidFill>
            <a:srgbClr val="861F41"/>
          </a:solidFill>
          <a:ln w="12700">
            <a:miter lim="400000"/>
          </a:ln>
        </p:spPr>
        <p:txBody>
          <a:bodyPr lIns="34289" rIns="34289" anchor="ctr"/>
          <a:lstStyle/>
          <a:p>
            <a:endParaRPr cap="all" spc="200" dirty="0"/>
          </a:p>
        </p:txBody>
      </p:sp>
      <p:sp>
        <p:nvSpPr>
          <p:cNvPr id="170" name="Title 1"/>
          <p:cNvSpPr/>
          <p:nvPr/>
        </p:nvSpPr>
        <p:spPr>
          <a:xfrm>
            <a:off x="3371391" y="2756406"/>
            <a:ext cx="418421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rIns="34289" anchor="b">
            <a:spAutoFit/>
          </a:bodyPr>
          <a:lstStyle>
            <a:lvl1pPr>
              <a:lnSpc>
                <a:spcPct val="90000"/>
              </a:lnSpc>
              <a:defRPr sz="4000" spc="90">
                <a:solidFill>
                  <a:schemeClr val="accent2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lvl1pPr>
          </a:lstStyle>
          <a:p>
            <a:endParaRPr sz="3000" dirty="0"/>
          </a:p>
        </p:txBody>
      </p:sp>
      <p:sp>
        <p:nvSpPr>
          <p:cNvPr id="173" name="Straight Connector 22"/>
          <p:cNvSpPr/>
          <p:nvPr/>
        </p:nvSpPr>
        <p:spPr>
          <a:xfrm>
            <a:off x="1151392" y="-277494"/>
            <a:ext cx="9875522" cy="51986"/>
          </a:xfrm>
          <a:prstGeom prst="lin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pic>
        <p:nvPicPr>
          <p:cNvPr id="10" name="pasted-image.pdf" descr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793" y="914400"/>
            <a:ext cx="137008" cy="137009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PRESENTATION TITLE GOES HERE"/>
          <p:cNvSpPr/>
          <p:nvPr/>
        </p:nvSpPr>
        <p:spPr>
          <a:xfrm>
            <a:off x="1610801" y="1021573"/>
            <a:ext cx="8608272" cy="548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rIns="34289" anchor="b">
            <a:noAutofit/>
          </a:bodyPr>
          <a:lstStyle>
            <a:lvl1pPr defTabSz="896111">
              <a:lnSpc>
                <a:spcPct val="90000"/>
              </a:lnSpc>
              <a:defRPr sz="6272" spc="313">
                <a:solidFill>
                  <a:srgbClr val="83003F"/>
                </a:solidFill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pPr defTabSz="644652" eaLnBrk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kern="0" cap="all" spc="200" dirty="0">
                <a:solidFill>
                  <a:schemeClr val="bg1"/>
                </a:solidFill>
                <a:latin typeface="Acherus Grotesque Regular" panose="02000505000000020004" pitchFamily="50" charset="0"/>
              </a:rPr>
              <a:t>University committee PERSPECTIVE</a:t>
            </a:r>
          </a:p>
        </p:txBody>
      </p:sp>
      <p:sp>
        <p:nvSpPr>
          <p:cNvPr id="13" name="Professor Albert Einstein June 23, 2018"/>
          <p:cNvSpPr/>
          <p:nvPr/>
        </p:nvSpPr>
        <p:spPr>
          <a:xfrm>
            <a:off x="3429000" y="5245795"/>
            <a:ext cx="573038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9" rIns="34289">
            <a:spAutoFit/>
          </a:bodyPr>
          <a:lstStyle/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20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Sheryl Ball</a:t>
            </a:r>
          </a:p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20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Professor, Department of Economics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6368010"/>
            <a:ext cx="2743200" cy="414598"/>
            <a:chOff x="-1524000" y="6368010"/>
            <a:chExt cx="2743200" cy="414598"/>
          </a:xfrm>
        </p:grpSpPr>
        <p:sp>
          <p:nvSpPr>
            <p:cNvPr id="14" name="Straight Connector 19"/>
            <p:cNvSpPr/>
            <p:nvPr/>
          </p:nvSpPr>
          <p:spPr>
            <a:xfrm>
              <a:off x="-1524000" y="6368010"/>
              <a:ext cx="2743200" cy="36761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71600" y="6499144"/>
              <a:ext cx="1458401" cy="283464"/>
            </a:xfrm>
            <a:prstGeom prst="rect">
              <a:avLst/>
            </a:prstGeom>
          </p:spPr>
        </p:pic>
      </p:grpSp>
      <p:pic>
        <p:nvPicPr>
          <p:cNvPr id="4" name="Picture 3" descr="A person in a red coat&#10;&#10;Description automatically generated with medium confidence">
            <a:extLst>
              <a:ext uri="{FF2B5EF4-FFF2-40B4-BE49-F238E27FC236}">
                <a16:creationId xmlns:a16="http://schemas.microsoft.com/office/drawing/2014/main" id="{B0138793-2A81-D912-6541-9C2B0B5FE2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36823"/>
            <a:ext cx="2223038" cy="29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6967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0" y="-38100"/>
            <a:ext cx="12191999" cy="6934200"/>
          </a:xfrm>
          <a:prstGeom prst="rect">
            <a:avLst/>
          </a:prstGeom>
          <a:solidFill>
            <a:srgbClr val="861F41"/>
          </a:solidFill>
          <a:ln w="12700">
            <a:miter lim="400000"/>
          </a:ln>
        </p:spPr>
        <p:txBody>
          <a:bodyPr lIns="34289" rIns="34289" anchor="ctr"/>
          <a:lstStyle/>
          <a:p>
            <a:endParaRPr cap="all" spc="200" dirty="0"/>
          </a:p>
        </p:txBody>
      </p:sp>
      <p:sp>
        <p:nvSpPr>
          <p:cNvPr id="170" name="Title 1"/>
          <p:cNvSpPr/>
          <p:nvPr/>
        </p:nvSpPr>
        <p:spPr>
          <a:xfrm>
            <a:off x="3371391" y="2756406"/>
            <a:ext cx="418421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spAutoFit/>
          </a:bodyPr>
          <a:lstStyle>
            <a:lvl1pPr>
              <a:lnSpc>
                <a:spcPct val="90000"/>
              </a:lnSpc>
              <a:defRPr sz="4000" spc="90">
                <a:solidFill>
                  <a:schemeClr val="accent2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lvl1pPr>
          </a:lstStyle>
          <a:p>
            <a:endParaRPr sz="3000" dirty="0"/>
          </a:p>
        </p:txBody>
      </p:sp>
      <p:sp>
        <p:nvSpPr>
          <p:cNvPr id="173" name="Straight Connector 22"/>
          <p:cNvSpPr/>
          <p:nvPr/>
        </p:nvSpPr>
        <p:spPr>
          <a:xfrm>
            <a:off x="1151392" y="-277494"/>
            <a:ext cx="9875522" cy="51986"/>
          </a:xfrm>
          <a:prstGeom prst="lin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pic>
        <p:nvPicPr>
          <p:cNvPr id="10" name="pasted-image.pdf" descr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27" y="647771"/>
            <a:ext cx="137008" cy="137009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PRESENTATION TITLE GOES HERE"/>
          <p:cNvSpPr/>
          <p:nvPr/>
        </p:nvSpPr>
        <p:spPr>
          <a:xfrm>
            <a:off x="386731" y="660578"/>
            <a:ext cx="11736765" cy="737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Autofit/>
          </a:bodyPr>
          <a:lstStyle>
            <a:lvl1pPr defTabSz="896111">
              <a:lnSpc>
                <a:spcPct val="90000"/>
              </a:lnSpc>
              <a:defRPr sz="6272" spc="313">
                <a:solidFill>
                  <a:srgbClr val="83003F"/>
                </a:solidFill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pPr defTabSz="644652" eaLnBrk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kern="0" cap="all" spc="200" dirty="0">
                <a:solidFill>
                  <a:schemeClr val="bg1"/>
                </a:solidFill>
                <a:latin typeface="Acherus Grotesque Regular" panose="02000505000000020004" pitchFamily="50" charset="0"/>
              </a:rPr>
              <a:t>PERSPECTIVEs from recently promoted faculty</a:t>
            </a:r>
          </a:p>
        </p:txBody>
      </p:sp>
      <p:sp>
        <p:nvSpPr>
          <p:cNvPr id="13" name="Professor Albert Einstein June 23, 2018"/>
          <p:cNvSpPr/>
          <p:nvPr/>
        </p:nvSpPr>
        <p:spPr>
          <a:xfrm>
            <a:off x="374419" y="5265533"/>
            <a:ext cx="3665987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Harpreet Dhillon, Professor</a:t>
            </a:r>
          </a:p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2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Department of Electrical and Computer Engineering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6368010"/>
            <a:ext cx="2743200" cy="414598"/>
            <a:chOff x="-1524000" y="6368010"/>
            <a:chExt cx="2743200" cy="414598"/>
          </a:xfrm>
        </p:grpSpPr>
        <p:sp>
          <p:nvSpPr>
            <p:cNvPr id="14" name="Straight Connector 19"/>
            <p:cNvSpPr/>
            <p:nvPr/>
          </p:nvSpPr>
          <p:spPr>
            <a:xfrm>
              <a:off x="-1524000" y="6368010"/>
              <a:ext cx="2743200" cy="36761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71600" y="6499144"/>
              <a:ext cx="1458401" cy="283464"/>
            </a:xfrm>
            <a:prstGeom prst="rect">
              <a:avLst/>
            </a:prstGeom>
          </p:spPr>
        </p:pic>
      </p:grpSp>
      <p:pic>
        <p:nvPicPr>
          <p:cNvPr id="3" name="Picture 2" descr="A person wearing a red hat&#10;&#10;Description automatically generated with low confidence">
            <a:extLst>
              <a:ext uri="{FF2B5EF4-FFF2-40B4-BE49-F238E27FC236}">
                <a16:creationId xmlns:a16="http://schemas.microsoft.com/office/drawing/2014/main" id="{D09DA8D4-6719-257F-E3D2-C28EE737E7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53" y="2036934"/>
            <a:ext cx="2267380" cy="2834225"/>
          </a:xfrm>
          <a:prstGeom prst="rect">
            <a:avLst/>
          </a:prstGeom>
        </p:spPr>
      </p:pic>
      <p:pic>
        <p:nvPicPr>
          <p:cNvPr id="6" name="Picture 5" descr="A person in a black shirt&#10;&#10;Description automatically generated with low confidence">
            <a:extLst>
              <a:ext uri="{FF2B5EF4-FFF2-40B4-BE49-F238E27FC236}">
                <a16:creationId xmlns:a16="http://schemas.microsoft.com/office/drawing/2014/main" id="{AC4D38C3-3731-17C1-9C9F-40C3FBEB4A3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4" r="20401"/>
          <a:stretch/>
        </p:blipFill>
        <p:spPr>
          <a:xfrm>
            <a:off x="4800018" y="2062787"/>
            <a:ext cx="2819400" cy="2709045"/>
          </a:xfrm>
          <a:prstGeom prst="rect">
            <a:avLst/>
          </a:prstGeom>
        </p:spPr>
      </p:pic>
      <p:pic>
        <p:nvPicPr>
          <p:cNvPr id="8" name="Picture 7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E7A692E7-42CD-0C8B-0EFF-166012375BE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871" y="2054345"/>
            <a:ext cx="2388934" cy="2709045"/>
          </a:xfrm>
          <a:prstGeom prst="rect">
            <a:avLst/>
          </a:prstGeom>
        </p:spPr>
      </p:pic>
      <p:sp>
        <p:nvSpPr>
          <p:cNvPr id="16" name="Professor Albert Einstein June 23, 2018">
            <a:extLst>
              <a:ext uri="{FF2B5EF4-FFF2-40B4-BE49-F238E27FC236}">
                <a16:creationId xmlns:a16="http://schemas.microsoft.com/office/drawing/2014/main" id="{33B86EAB-6AA0-D647-5169-E698963F9E12}"/>
              </a:ext>
            </a:extLst>
          </p:cNvPr>
          <p:cNvSpPr/>
          <p:nvPr/>
        </p:nvSpPr>
        <p:spPr>
          <a:xfrm>
            <a:off x="4376725" y="5265533"/>
            <a:ext cx="3665987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Michael Moehler, Professor</a:t>
            </a:r>
          </a:p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2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Department of Political Science </a:t>
            </a:r>
          </a:p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2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and Kellogg Center for Philosophy, Politics, and Economics</a:t>
            </a:r>
          </a:p>
        </p:txBody>
      </p:sp>
      <p:sp>
        <p:nvSpPr>
          <p:cNvPr id="17" name="Professor Albert Einstein June 23, 2018">
            <a:extLst>
              <a:ext uri="{FF2B5EF4-FFF2-40B4-BE49-F238E27FC236}">
                <a16:creationId xmlns:a16="http://schemas.microsoft.com/office/drawing/2014/main" id="{636BE5E4-E54A-EDB7-0EC6-F65161A59C92}"/>
              </a:ext>
            </a:extLst>
          </p:cNvPr>
          <p:cNvSpPr/>
          <p:nvPr/>
        </p:nvSpPr>
        <p:spPr>
          <a:xfrm>
            <a:off x="8170644" y="5265533"/>
            <a:ext cx="3665987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Michelle Olsen, Professor</a:t>
            </a:r>
          </a:p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200" kern="0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School of Neuroscience</a:t>
            </a:r>
          </a:p>
        </p:txBody>
      </p:sp>
    </p:spTree>
    <p:extLst>
      <p:ext uri="{BB962C8B-B14F-4D97-AF65-F5344CB8AC3E}">
        <p14:creationId xmlns:p14="http://schemas.microsoft.com/office/powerpoint/2010/main" val="18985218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-1" y="0"/>
            <a:ext cx="12192001" cy="6934200"/>
          </a:xfrm>
          <a:prstGeom prst="rect">
            <a:avLst/>
          </a:prstGeom>
          <a:solidFill>
            <a:srgbClr val="861F41"/>
          </a:solidFill>
          <a:ln w="12700">
            <a:miter lim="400000"/>
          </a:ln>
        </p:spPr>
        <p:txBody>
          <a:bodyPr lIns="34289" rIns="34289" anchor="ctr"/>
          <a:lstStyle/>
          <a:p>
            <a:endParaRPr/>
          </a:p>
        </p:txBody>
      </p:sp>
      <p:sp>
        <p:nvSpPr>
          <p:cNvPr id="170" name="Title 1"/>
          <p:cNvSpPr/>
          <p:nvPr/>
        </p:nvSpPr>
        <p:spPr>
          <a:xfrm>
            <a:off x="3371391" y="2756406"/>
            <a:ext cx="418421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spAutoFit/>
          </a:bodyPr>
          <a:lstStyle>
            <a:lvl1pPr>
              <a:lnSpc>
                <a:spcPct val="90000"/>
              </a:lnSpc>
              <a:defRPr sz="4000" spc="90">
                <a:solidFill>
                  <a:schemeClr val="accent2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lvl1pPr>
          </a:lstStyle>
          <a:p>
            <a:endParaRPr sz="3000" dirty="0"/>
          </a:p>
        </p:txBody>
      </p:sp>
      <p:sp>
        <p:nvSpPr>
          <p:cNvPr id="173" name="Straight Connector 22"/>
          <p:cNvSpPr/>
          <p:nvPr/>
        </p:nvSpPr>
        <p:spPr>
          <a:xfrm>
            <a:off x="1151392" y="-277494"/>
            <a:ext cx="9875522" cy="51986"/>
          </a:xfrm>
          <a:prstGeom prst="lin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sp>
        <p:nvSpPr>
          <p:cNvPr id="12" name="PRESENTATION TITLE GOES HERE"/>
          <p:cNvSpPr/>
          <p:nvPr/>
        </p:nvSpPr>
        <p:spPr>
          <a:xfrm>
            <a:off x="1510309" y="2422564"/>
            <a:ext cx="9157693" cy="11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ctr">
            <a:noAutofit/>
          </a:bodyPr>
          <a:lstStyle>
            <a:lvl1pPr defTabSz="896111">
              <a:lnSpc>
                <a:spcPct val="90000"/>
              </a:lnSpc>
              <a:defRPr sz="6272" spc="313">
                <a:solidFill>
                  <a:srgbClr val="83003F"/>
                </a:solidFill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pPr algn="ctr" defTabSz="644652" eaLnBrk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kern="0" cap="all" spc="200" dirty="0">
                <a:solidFill>
                  <a:schemeClr val="bg1"/>
                </a:solidFill>
                <a:latin typeface="Acherus Grotesque Regular" panose="02000505000000020004" pitchFamily="50" charset="0"/>
              </a:rPr>
              <a:t>Questions and discussion</a:t>
            </a: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282968" y="4294339"/>
            <a:ext cx="76962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15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the Promotion and Tenure website for more information:</a:t>
            </a:r>
          </a:p>
          <a:p>
            <a:pPr algn="ctr" eaLnBrk="1" hangingPunct="1"/>
            <a:r>
              <a:rPr lang="en-US" sz="15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https://faculty.vt.edu/promotion-tenure.html   </a:t>
            </a:r>
            <a:endParaRPr lang="en-US" sz="15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15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368010"/>
            <a:ext cx="2743200" cy="414598"/>
            <a:chOff x="-1524000" y="6368010"/>
            <a:chExt cx="2743200" cy="414598"/>
          </a:xfrm>
        </p:grpSpPr>
        <p:sp>
          <p:nvSpPr>
            <p:cNvPr id="11" name="Straight Connector 19"/>
            <p:cNvSpPr/>
            <p:nvPr/>
          </p:nvSpPr>
          <p:spPr>
            <a:xfrm>
              <a:off x="-1524000" y="6368010"/>
              <a:ext cx="2743200" cy="36761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71600" y="6499144"/>
              <a:ext cx="1458401" cy="2834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300461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975158" y="1646955"/>
            <a:ext cx="7321242" cy="4068045"/>
          </a:xfrm>
        </p:spPr>
        <p:txBody>
          <a:bodyPr/>
          <a:lstStyle/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in Rank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Review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Provost Perspective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Perspective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Committee Perspective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Views from Recently Promoted Faculty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and discussion </a:t>
            </a:r>
          </a:p>
        </p:txBody>
      </p:sp>
      <p:sp>
        <p:nvSpPr>
          <p:cNvPr id="5" name="MEET OUR TEAM"/>
          <p:cNvSpPr/>
          <p:nvPr/>
        </p:nvSpPr>
        <p:spPr>
          <a:xfrm>
            <a:off x="733746" y="669378"/>
            <a:ext cx="4884087" cy="500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Autofit/>
          </a:bodyPr>
          <a:lstStyle>
            <a:lvl1pPr defTabSz="859536">
              <a:lnSpc>
                <a:spcPct val="90000"/>
              </a:lnSpc>
              <a:defRPr sz="3759" spc="188">
                <a:solidFill>
                  <a:srgbClr val="585C5E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defTabSz="644652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3000" kern="0" spc="141" dirty="0">
                <a:solidFill>
                  <a:schemeClr val="tx2"/>
                </a:solidFill>
                <a:latin typeface="Acherus Grotesque Regular" panose="02000505000000020004" pitchFamily="50" charset="0"/>
              </a:rPr>
              <a:t>AGENDA</a:t>
            </a:r>
            <a:endParaRPr sz="3000" kern="0" spc="141" dirty="0">
              <a:solidFill>
                <a:schemeClr val="tx2"/>
              </a:solidFill>
              <a:latin typeface="Acherus Grotesque Regular" panose="02000505000000020004" pitchFamily="50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471660" y="6400801"/>
            <a:ext cx="2743200" cy="391044"/>
            <a:chOff x="7947660" y="6400801"/>
            <a:chExt cx="2743200" cy="391044"/>
          </a:xfrm>
        </p:grpSpPr>
        <p:sp>
          <p:nvSpPr>
            <p:cNvPr id="11" name="Straight Connector 19"/>
            <p:cNvSpPr/>
            <p:nvPr/>
          </p:nvSpPr>
          <p:spPr>
            <a:xfrm>
              <a:off x="7947660" y="6400801"/>
              <a:ext cx="2743200" cy="23146"/>
            </a:xfrm>
            <a:prstGeom prst="line">
              <a:avLst/>
            </a:prstGeom>
            <a:ln>
              <a:solidFill>
                <a:srgbClr val="75787B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0660" y="6507480"/>
              <a:ext cx="1463040" cy="284365"/>
            </a:xfrm>
            <a:prstGeom prst="rect">
              <a:avLst/>
            </a:prstGeom>
          </p:spPr>
        </p:pic>
      </p:grpSp>
      <p:pic>
        <p:nvPicPr>
          <p:cNvPr id="8" name="pasted-image.pdf" descr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22" y="520034"/>
            <a:ext cx="149344" cy="1493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0" y="0"/>
            <a:ext cx="12191999" cy="6934200"/>
          </a:xfrm>
          <a:prstGeom prst="rect">
            <a:avLst/>
          </a:prstGeom>
          <a:solidFill>
            <a:srgbClr val="861F41"/>
          </a:solidFill>
          <a:ln w="12700">
            <a:miter lim="400000"/>
          </a:ln>
        </p:spPr>
        <p:txBody>
          <a:bodyPr lIns="34289" rIns="34289" anchor="ctr"/>
          <a:lstStyle/>
          <a:p>
            <a:endParaRPr dirty="0"/>
          </a:p>
        </p:txBody>
      </p:sp>
      <p:sp>
        <p:nvSpPr>
          <p:cNvPr id="170" name="Title 1"/>
          <p:cNvSpPr/>
          <p:nvPr/>
        </p:nvSpPr>
        <p:spPr>
          <a:xfrm>
            <a:off x="3371391" y="2756406"/>
            <a:ext cx="418421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spAutoFit/>
          </a:bodyPr>
          <a:lstStyle>
            <a:lvl1pPr>
              <a:lnSpc>
                <a:spcPct val="90000"/>
              </a:lnSpc>
              <a:defRPr sz="4000" spc="90">
                <a:solidFill>
                  <a:schemeClr val="accent2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lvl1pPr>
          </a:lstStyle>
          <a:p>
            <a:endParaRPr sz="3000" dirty="0"/>
          </a:p>
        </p:txBody>
      </p:sp>
      <p:sp>
        <p:nvSpPr>
          <p:cNvPr id="173" name="Straight Connector 22"/>
          <p:cNvSpPr/>
          <p:nvPr/>
        </p:nvSpPr>
        <p:spPr>
          <a:xfrm>
            <a:off x="1151392" y="-277494"/>
            <a:ext cx="9875522" cy="51986"/>
          </a:xfrm>
          <a:prstGeom prst="lin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34289" rIns="34289"/>
          <a:lstStyle/>
          <a:p>
            <a:endParaRPr/>
          </a:p>
        </p:txBody>
      </p:sp>
      <p:pic>
        <p:nvPicPr>
          <p:cNvPr id="10" name="pasted-image.pdf" descr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75" y="1074553"/>
            <a:ext cx="137008" cy="137009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PRESENTATION TITLE GOES HERE"/>
          <p:cNvSpPr/>
          <p:nvPr/>
        </p:nvSpPr>
        <p:spPr>
          <a:xfrm>
            <a:off x="785414" y="1169681"/>
            <a:ext cx="8608272" cy="548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Autofit/>
          </a:bodyPr>
          <a:lstStyle>
            <a:lvl1pPr defTabSz="896111">
              <a:lnSpc>
                <a:spcPct val="90000"/>
              </a:lnSpc>
              <a:defRPr sz="6272" spc="313">
                <a:solidFill>
                  <a:srgbClr val="83003F"/>
                </a:solidFill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pPr defTabSz="644652" eaLnBrk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kern="0" cap="all" spc="200" dirty="0">
                <a:solidFill>
                  <a:schemeClr val="bg1"/>
                </a:solidFill>
                <a:latin typeface="Acherus Grotesque Regular" panose="02000505000000020004" pitchFamily="50" charset="0"/>
              </a:rPr>
              <a:t>speakers</a:t>
            </a:r>
          </a:p>
        </p:txBody>
      </p:sp>
      <p:sp>
        <p:nvSpPr>
          <p:cNvPr id="13" name="Professor Albert Einstein June 23, 2018"/>
          <p:cNvSpPr/>
          <p:nvPr/>
        </p:nvSpPr>
        <p:spPr>
          <a:xfrm>
            <a:off x="1981200" y="2012927"/>
            <a:ext cx="8794411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cap="all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Ron Fricker, Vice Provost for Faculty affairs</a:t>
            </a: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endParaRPr lang="en-US" sz="1600" kern="0" cap="all" spc="150" dirty="0">
              <a:solidFill>
                <a:schemeClr val="bg1"/>
              </a:solidFill>
              <a:latin typeface="Acherus Grotesque Regular" panose="02000505000000020004" pitchFamily="50" charset="0"/>
              <a:ea typeface="Acherus Grotesque Regular" charset="0"/>
              <a:cs typeface="Acherus Grotesque Regular" charset="0"/>
              <a:sym typeface="Gineso Cond Thin"/>
            </a:endParaRP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cap="all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Julie ross, dean, College of engineering</a:t>
            </a: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endParaRPr lang="en-US" sz="1600" kern="0" cap="all" spc="150" dirty="0">
              <a:solidFill>
                <a:schemeClr val="bg1"/>
              </a:solidFill>
              <a:latin typeface="Acherus Grotesque Regular" panose="02000505000000020004" pitchFamily="50" charset="0"/>
              <a:ea typeface="Acherus Grotesque Regular" charset="0"/>
              <a:cs typeface="Acherus Grotesque Regular" charset="0"/>
              <a:sym typeface="Gineso Cond Thin"/>
            </a:endParaRP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cap="all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Sheryl ball (University P&amp;T Committee Member), Professor, Department of Economics</a:t>
            </a: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endParaRPr lang="en-US" sz="1600" kern="0" cap="all" spc="150" dirty="0">
              <a:solidFill>
                <a:schemeClr val="bg1"/>
              </a:solidFill>
              <a:latin typeface="Acherus Grotesque Regular" panose="02000505000000020004" pitchFamily="50" charset="0"/>
              <a:ea typeface="Acherus Grotesque Regular" charset="0"/>
              <a:cs typeface="Acherus Grotesque Regular" charset="0"/>
              <a:sym typeface="Gineso Cond Thin"/>
            </a:endParaRP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cap="all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Harpreet Dhillon (recently promoted), Professor, </a:t>
            </a:r>
          </a:p>
          <a:p>
            <a:pPr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cap="all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    department of electrical and Computer engineering</a:t>
            </a: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endParaRPr lang="en-US" sz="1600" kern="0" cap="all" spc="150" dirty="0">
              <a:solidFill>
                <a:schemeClr val="bg1"/>
              </a:solidFill>
              <a:latin typeface="Acherus Grotesque Regular" panose="02000505000000020004" pitchFamily="50" charset="0"/>
              <a:ea typeface="Acherus Grotesque Regular" charset="0"/>
              <a:cs typeface="Acherus Grotesque Regular" charset="0"/>
              <a:sym typeface="Gineso Cond Thin"/>
            </a:endParaRP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cap="all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Michael Moehler (recently promoted), professor, </a:t>
            </a:r>
          </a:p>
          <a:p>
            <a:pPr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cap="all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    department of political science</a:t>
            </a: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endParaRPr lang="en-US" sz="1600" kern="0" cap="all" spc="150" dirty="0">
              <a:solidFill>
                <a:schemeClr val="bg1"/>
              </a:solidFill>
              <a:latin typeface="Acherus Grotesque Regular" panose="02000505000000020004" pitchFamily="50" charset="0"/>
              <a:ea typeface="Acherus Grotesque Regular" charset="0"/>
              <a:cs typeface="Acherus Grotesque Regular" charset="0"/>
              <a:sym typeface="Gineso Cond Thin"/>
            </a:endParaRPr>
          </a:p>
          <a:p>
            <a:pPr marL="285750" indent="-285750" defTabSz="685800" eaLnBrk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cap="all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Michelle Olsen (recently promoted, professor, </a:t>
            </a:r>
          </a:p>
          <a:p>
            <a:pPr defTabSz="685800" eaLnBrk="1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E57631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pPr>
            <a:r>
              <a:rPr lang="en-US" sz="1600" kern="0" cap="all" spc="150" dirty="0">
                <a:solidFill>
                  <a:schemeClr val="bg1"/>
                </a:solidFill>
                <a:latin typeface="Acherus Grotesque Regular" panose="02000505000000020004" pitchFamily="50" charset="0"/>
                <a:ea typeface="Acherus Grotesque Regular" charset="0"/>
                <a:cs typeface="Acherus Grotesque Regular" charset="0"/>
                <a:sym typeface="Gineso Cond Thin"/>
              </a:rPr>
              <a:t>    school of neuroscience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368010"/>
            <a:ext cx="2743200" cy="414598"/>
            <a:chOff x="-1524000" y="6368010"/>
            <a:chExt cx="2743200" cy="414598"/>
          </a:xfrm>
        </p:grpSpPr>
        <p:sp>
          <p:nvSpPr>
            <p:cNvPr id="16" name="Straight Connector 19"/>
            <p:cNvSpPr/>
            <p:nvPr/>
          </p:nvSpPr>
          <p:spPr>
            <a:xfrm>
              <a:off x="-1524000" y="6368010"/>
              <a:ext cx="2743200" cy="36761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71600" y="6499144"/>
              <a:ext cx="1458401" cy="2834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97138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471660" y="6400801"/>
            <a:ext cx="2743200" cy="391044"/>
            <a:chOff x="7947660" y="6400801"/>
            <a:chExt cx="2743200" cy="391044"/>
          </a:xfrm>
        </p:grpSpPr>
        <p:sp>
          <p:nvSpPr>
            <p:cNvPr id="10" name="Straight Connector 19"/>
            <p:cNvSpPr/>
            <p:nvPr/>
          </p:nvSpPr>
          <p:spPr>
            <a:xfrm>
              <a:off x="7947660" y="6400801"/>
              <a:ext cx="2743200" cy="23146"/>
            </a:xfrm>
            <a:prstGeom prst="line">
              <a:avLst/>
            </a:prstGeom>
            <a:ln>
              <a:solidFill>
                <a:srgbClr val="75787B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0660" y="6507480"/>
              <a:ext cx="1463040" cy="284365"/>
            </a:xfrm>
            <a:prstGeom prst="rect">
              <a:avLst/>
            </a:prstGeom>
          </p:spPr>
        </p:pic>
      </p:grpSp>
      <p:sp>
        <p:nvSpPr>
          <p:cNvPr id="22" name="MEET OUR TEAM"/>
          <p:cNvSpPr/>
          <p:nvPr/>
        </p:nvSpPr>
        <p:spPr>
          <a:xfrm>
            <a:off x="728666" y="669378"/>
            <a:ext cx="8170135" cy="500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Autofit/>
          </a:bodyPr>
          <a:lstStyle>
            <a:lvl1pPr defTabSz="859536">
              <a:lnSpc>
                <a:spcPct val="90000"/>
              </a:lnSpc>
              <a:defRPr sz="3759" spc="188">
                <a:solidFill>
                  <a:srgbClr val="585C5E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defTabSz="644652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kern="0" spc="141" dirty="0">
                <a:latin typeface="Acherus Grotesque Regular" panose="02000505000000020004" pitchFamily="50" charset="0"/>
              </a:rPr>
              <a:t>TIME IN RANK BY GENDER</a:t>
            </a:r>
          </a:p>
        </p:txBody>
      </p:sp>
      <p:sp>
        <p:nvSpPr>
          <p:cNvPr id="23" name="TextBox 5"/>
          <p:cNvSpPr/>
          <p:nvPr/>
        </p:nvSpPr>
        <p:spPr>
          <a:xfrm>
            <a:off x="732677" y="1112214"/>
            <a:ext cx="10621123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400" spc="200"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6C1035"/>
                </a:solidFill>
                <a:latin typeface="Acherus Grotesque Regular" panose="02000505000000020004" pitchFamily="50" charset="0"/>
              </a:rPr>
              <a:t>% DISTRIBUTION OF TIME IN RANK FOR PROMOTIONS TO PROFESSOR SINCE 2000</a:t>
            </a:r>
            <a:endParaRPr lang="en-US" sz="1200" kern="0" spc="0" dirty="0">
              <a:solidFill>
                <a:srgbClr val="75787B"/>
              </a:solidFill>
              <a:latin typeface="Crimson Text Roman"/>
            </a:endParaRPr>
          </a:p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spc="0" dirty="0">
                <a:solidFill>
                  <a:srgbClr val="75787B"/>
                </a:solidFill>
                <a:latin typeface="Crimson Text Roman"/>
              </a:rPr>
              <a:t>(Individuals promoted from Associate Professor to Professor at Virginia Tech)</a:t>
            </a:r>
          </a:p>
        </p:txBody>
      </p:sp>
      <p:pic>
        <p:nvPicPr>
          <p:cNvPr id="24" name="pasted-image.pdf" descr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22" y="520034"/>
            <a:ext cx="149344" cy="149344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TextBox 28"/>
          <p:cNvSpPr txBox="1"/>
          <p:nvPr/>
        </p:nvSpPr>
        <p:spPr>
          <a:xfrm>
            <a:off x="10470051" y="1428508"/>
            <a:ext cx="12679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rgbClr val="861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</a:p>
          <a:p>
            <a:pPr algn="ctr"/>
            <a:r>
              <a:rPr lang="en-US" sz="1200" dirty="0">
                <a:solidFill>
                  <a:srgbClr val="757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Years </a:t>
            </a:r>
          </a:p>
          <a:p>
            <a:pPr algn="ctr"/>
            <a:r>
              <a:rPr lang="en-US" sz="1200" dirty="0">
                <a:solidFill>
                  <a:srgbClr val="757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Rank</a:t>
            </a:r>
          </a:p>
          <a:p>
            <a:pPr algn="ctr">
              <a:spcAft>
                <a:spcPts val="1200"/>
              </a:spcAft>
            </a:pPr>
            <a:r>
              <a:rPr lang="en-US" sz="2000" b="1" dirty="0">
                <a:solidFill>
                  <a:srgbClr val="861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8.64</a:t>
            </a:r>
          </a:p>
          <a:p>
            <a:pPr algn="ctr"/>
            <a:r>
              <a:rPr lang="en-US" sz="1200" dirty="0">
                <a:solidFill>
                  <a:srgbClr val="757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Years</a:t>
            </a:r>
          </a:p>
          <a:p>
            <a:pPr algn="ctr"/>
            <a:r>
              <a:rPr lang="en-US" sz="1200" dirty="0">
                <a:solidFill>
                  <a:srgbClr val="757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Rank</a:t>
            </a:r>
          </a:p>
          <a:p>
            <a:pPr algn="ctr"/>
            <a:r>
              <a:rPr lang="en-US" sz="2000" b="1" dirty="0">
                <a:solidFill>
                  <a:srgbClr val="861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20870" y="3959728"/>
            <a:ext cx="156633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rgbClr val="861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</a:p>
          <a:p>
            <a:pPr algn="ctr"/>
            <a:r>
              <a:rPr lang="en-US" sz="1200" dirty="0">
                <a:solidFill>
                  <a:srgbClr val="757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Years </a:t>
            </a:r>
          </a:p>
          <a:p>
            <a:pPr algn="ctr"/>
            <a:r>
              <a:rPr lang="en-US" sz="1200" dirty="0">
                <a:solidFill>
                  <a:srgbClr val="757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Rank</a:t>
            </a:r>
          </a:p>
          <a:p>
            <a:pPr algn="ctr">
              <a:spcAft>
                <a:spcPts val="1200"/>
              </a:spcAft>
            </a:pPr>
            <a:r>
              <a:rPr lang="en-US" sz="1200" b="1" dirty="0">
                <a:solidFill>
                  <a:srgbClr val="861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61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7.91</a:t>
            </a:r>
          </a:p>
          <a:p>
            <a:pPr algn="ctr"/>
            <a:r>
              <a:rPr lang="en-US" sz="1200" dirty="0">
                <a:solidFill>
                  <a:srgbClr val="757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Years </a:t>
            </a:r>
          </a:p>
          <a:p>
            <a:pPr algn="ctr"/>
            <a:r>
              <a:rPr lang="en-US" sz="1200" dirty="0">
                <a:solidFill>
                  <a:srgbClr val="7578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Rank</a:t>
            </a:r>
          </a:p>
          <a:p>
            <a:pPr algn="ctr"/>
            <a:r>
              <a:rPr lang="en-US" sz="1200" b="1" dirty="0">
                <a:solidFill>
                  <a:srgbClr val="861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61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7.00</a:t>
            </a: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112983"/>
              </p:ext>
            </p:extLst>
          </p:nvPr>
        </p:nvGraphicFramePr>
        <p:xfrm>
          <a:off x="685800" y="1613199"/>
          <a:ext cx="8785860" cy="515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0416626" y="3725170"/>
            <a:ext cx="1374821" cy="0"/>
          </a:xfrm>
          <a:prstGeom prst="line">
            <a:avLst/>
          </a:prstGeom>
          <a:ln>
            <a:solidFill>
              <a:srgbClr val="75787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67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692029"/>
              </p:ext>
            </p:extLst>
          </p:nvPr>
        </p:nvGraphicFramePr>
        <p:xfrm>
          <a:off x="876958" y="1329772"/>
          <a:ext cx="9723380" cy="493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ET OUR TEAM"/>
          <p:cNvSpPr/>
          <p:nvPr/>
        </p:nvSpPr>
        <p:spPr>
          <a:xfrm>
            <a:off x="728666" y="660245"/>
            <a:ext cx="10287000" cy="502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rIns="34289" anchor="b">
            <a:noAutofit/>
          </a:bodyPr>
          <a:lstStyle>
            <a:lvl1pPr defTabSz="859536">
              <a:lnSpc>
                <a:spcPct val="90000"/>
              </a:lnSpc>
              <a:defRPr sz="3759" spc="188">
                <a:solidFill>
                  <a:srgbClr val="585C5E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defTabSz="644652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3000" kern="0" spc="141" dirty="0">
                <a:latin typeface="Acherus Grotesque Regular" panose="02000505000000020004" pitchFamily="50" charset="0"/>
              </a:rPr>
              <a:t>PROMOTION TO PROFESSOR SUCCESS 2012-2022</a:t>
            </a:r>
            <a:endParaRPr sz="3000" kern="0" spc="141" dirty="0">
              <a:latin typeface="Acherus Grotesque Regular" panose="02000505000000020004" pitchFamily="50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471660" y="6400801"/>
            <a:ext cx="2743200" cy="391044"/>
            <a:chOff x="7947660" y="6400801"/>
            <a:chExt cx="2743200" cy="391044"/>
          </a:xfrm>
        </p:grpSpPr>
        <p:sp>
          <p:nvSpPr>
            <p:cNvPr id="10" name="Straight Connector 19"/>
            <p:cNvSpPr/>
            <p:nvPr/>
          </p:nvSpPr>
          <p:spPr>
            <a:xfrm>
              <a:off x="7947660" y="6400801"/>
              <a:ext cx="2743200" cy="23146"/>
            </a:xfrm>
            <a:prstGeom prst="line">
              <a:avLst/>
            </a:prstGeom>
            <a:ln>
              <a:solidFill>
                <a:srgbClr val="75787B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0660" y="6507480"/>
              <a:ext cx="1463040" cy="284365"/>
            </a:xfrm>
            <a:prstGeom prst="rect">
              <a:avLst/>
            </a:prstGeom>
          </p:spPr>
        </p:pic>
      </p:grpSp>
      <p:pic>
        <p:nvPicPr>
          <p:cNvPr id="15" name="pasted-image.pdf" descr="pasted-image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322" y="520034"/>
            <a:ext cx="149344" cy="14934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391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E90CB0E9-1EC1-3D38-5EC8-744AA7647497}"/>
              </a:ext>
            </a:extLst>
          </p:cNvPr>
          <p:cNvSpPr/>
          <p:nvPr/>
        </p:nvSpPr>
        <p:spPr>
          <a:xfrm>
            <a:off x="2209800" y="4891564"/>
            <a:ext cx="1034753" cy="12448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757EA6A-168E-EAB8-0418-CDAF60859CE4}"/>
              </a:ext>
            </a:extLst>
          </p:cNvPr>
          <p:cNvSpPr/>
          <p:nvPr/>
        </p:nvSpPr>
        <p:spPr>
          <a:xfrm>
            <a:off x="2057400" y="4739164"/>
            <a:ext cx="1034753" cy="12448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00FE71B-2F0D-3707-69A3-952EC70D165C}"/>
              </a:ext>
            </a:extLst>
          </p:cNvPr>
          <p:cNvSpPr/>
          <p:nvPr/>
        </p:nvSpPr>
        <p:spPr>
          <a:xfrm>
            <a:off x="1905000" y="4586764"/>
            <a:ext cx="1034753" cy="12448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3204D54-0E2E-B50C-672D-A52F725AEB0F}"/>
              </a:ext>
            </a:extLst>
          </p:cNvPr>
          <p:cNvSpPr/>
          <p:nvPr/>
        </p:nvSpPr>
        <p:spPr>
          <a:xfrm>
            <a:off x="1752600" y="4434364"/>
            <a:ext cx="1034753" cy="12448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CF073A8-4E7E-3FD4-9AF2-2A800415A8BA}"/>
              </a:ext>
            </a:extLst>
          </p:cNvPr>
          <p:cNvSpPr/>
          <p:nvPr/>
        </p:nvSpPr>
        <p:spPr>
          <a:xfrm>
            <a:off x="351651" y="2527593"/>
            <a:ext cx="914400" cy="1265562"/>
          </a:xfrm>
          <a:prstGeom prst="rect">
            <a:avLst/>
          </a:prstGeom>
          <a:solidFill>
            <a:srgbClr val="508590">
              <a:alpha val="8000"/>
            </a:srgbClr>
          </a:solidFill>
          <a:ln>
            <a:solidFill>
              <a:srgbClr val="5085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EET OUR TEAM"/>
          <p:cNvSpPr/>
          <p:nvPr/>
        </p:nvSpPr>
        <p:spPr>
          <a:xfrm>
            <a:off x="728666" y="685723"/>
            <a:ext cx="9061755" cy="502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rIns="34289" anchor="b">
            <a:noAutofit/>
          </a:bodyPr>
          <a:lstStyle>
            <a:lvl1pPr defTabSz="859536">
              <a:lnSpc>
                <a:spcPct val="90000"/>
              </a:lnSpc>
              <a:defRPr sz="3759" spc="188">
                <a:solidFill>
                  <a:srgbClr val="585C5E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defTabSz="644652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3000" kern="0" spc="141" dirty="0">
                <a:latin typeface="Acherus Grotesque Regular" panose="02000505000000020004" pitchFamily="50" charset="0"/>
              </a:rPr>
              <a:t>PROMOTION AND TENURE PROCESS</a:t>
            </a:r>
            <a:endParaRPr sz="3000" kern="0" spc="141" dirty="0">
              <a:latin typeface="Acherus Grotesque Regular" panose="02000505000000020004" pitchFamily="50" charset="0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C67818CB-1EC6-AF11-B00B-5B09D290F62D}"/>
              </a:ext>
            </a:extLst>
          </p:cNvPr>
          <p:cNvSpPr/>
          <p:nvPr/>
        </p:nvSpPr>
        <p:spPr>
          <a:xfrm>
            <a:off x="1641026" y="2264800"/>
            <a:ext cx="3200400" cy="17821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E1FB9E6B-619F-A4D1-B209-ABDFBFB4A9BB}"/>
              </a:ext>
            </a:extLst>
          </p:cNvPr>
          <p:cNvSpPr/>
          <p:nvPr/>
        </p:nvSpPr>
        <p:spPr>
          <a:xfrm>
            <a:off x="5181599" y="2265768"/>
            <a:ext cx="3200400" cy="17821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9988252D-2293-8BF7-158A-4C836505D24A}"/>
              </a:ext>
            </a:extLst>
          </p:cNvPr>
          <p:cNvSpPr/>
          <p:nvPr/>
        </p:nvSpPr>
        <p:spPr>
          <a:xfrm>
            <a:off x="8672987" y="2253642"/>
            <a:ext cx="3200400" cy="17821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F8A1319-42C7-0BB2-CECB-F477E1D55F11}"/>
              </a:ext>
            </a:extLst>
          </p:cNvPr>
          <p:cNvSpPr/>
          <p:nvPr/>
        </p:nvSpPr>
        <p:spPr>
          <a:xfrm>
            <a:off x="1709837" y="2518256"/>
            <a:ext cx="1324947" cy="1231641"/>
          </a:xfrm>
          <a:prstGeom prst="ellipse">
            <a:avLst/>
          </a:prstGeom>
          <a:solidFill>
            <a:srgbClr val="D7D2CB">
              <a:alpha val="25882"/>
            </a:srgbClr>
          </a:solidFill>
          <a:ln w="19050">
            <a:solidFill>
              <a:srgbClr val="7578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P&amp;T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59C53B4-0126-DD85-D45E-85EE1EACA221}"/>
              </a:ext>
            </a:extLst>
          </p:cNvPr>
          <p:cNvSpPr/>
          <p:nvPr/>
        </p:nvSpPr>
        <p:spPr>
          <a:xfrm>
            <a:off x="3442998" y="2527593"/>
            <a:ext cx="1324947" cy="1231641"/>
          </a:xfrm>
          <a:prstGeom prst="ellipse">
            <a:avLst/>
          </a:prstGeom>
          <a:solidFill>
            <a:srgbClr val="D7D2CB">
              <a:alpha val="25882"/>
            </a:srgbClr>
          </a:solidFill>
          <a:ln w="19050">
            <a:solidFill>
              <a:srgbClr val="7578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F3B79B6-E1AE-CD69-4EED-35CB70C5F1F0}"/>
              </a:ext>
            </a:extLst>
          </p:cNvPr>
          <p:cNvSpPr/>
          <p:nvPr/>
        </p:nvSpPr>
        <p:spPr>
          <a:xfrm>
            <a:off x="5251579" y="2541020"/>
            <a:ext cx="1324947" cy="1231641"/>
          </a:xfrm>
          <a:prstGeom prst="ellipse">
            <a:avLst/>
          </a:prstGeom>
          <a:solidFill>
            <a:srgbClr val="D7D2CB">
              <a:alpha val="25882"/>
            </a:srgbClr>
          </a:solidFill>
          <a:ln w="19050">
            <a:solidFill>
              <a:srgbClr val="7578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P&amp;T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1DCC777-60ED-34C1-40CB-93D644E52251}"/>
              </a:ext>
            </a:extLst>
          </p:cNvPr>
          <p:cNvSpPr/>
          <p:nvPr/>
        </p:nvSpPr>
        <p:spPr>
          <a:xfrm>
            <a:off x="6968411" y="2519226"/>
            <a:ext cx="1324947" cy="1231641"/>
          </a:xfrm>
          <a:prstGeom prst="ellipse">
            <a:avLst/>
          </a:prstGeom>
          <a:solidFill>
            <a:srgbClr val="D7D2CB">
              <a:alpha val="25882"/>
            </a:srgbClr>
          </a:solidFill>
          <a:ln w="19050">
            <a:solidFill>
              <a:srgbClr val="7578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Dean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51240C9-8AF1-ED56-9C5B-91F0214779FB}"/>
              </a:ext>
            </a:extLst>
          </p:cNvPr>
          <p:cNvSpPr/>
          <p:nvPr/>
        </p:nvSpPr>
        <p:spPr>
          <a:xfrm>
            <a:off x="8756959" y="2507099"/>
            <a:ext cx="1324947" cy="1231641"/>
          </a:xfrm>
          <a:prstGeom prst="ellipse">
            <a:avLst/>
          </a:prstGeom>
          <a:solidFill>
            <a:srgbClr val="D7D2CB">
              <a:alpha val="25882"/>
            </a:srgbClr>
          </a:solidFill>
          <a:ln w="19050">
            <a:solidFill>
              <a:srgbClr val="7578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P&amp;T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EEB335-4358-E7F0-6DC1-EFA2C156D59A}"/>
              </a:ext>
            </a:extLst>
          </p:cNvPr>
          <p:cNvSpPr txBox="1"/>
          <p:nvPr/>
        </p:nvSpPr>
        <p:spPr>
          <a:xfrm>
            <a:off x="1616144" y="1794406"/>
            <a:ext cx="320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Department Level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E797711-AF74-A623-1876-7C38E75A3DF2}"/>
              </a:ext>
            </a:extLst>
          </p:cNvPr>
          <p:cNvSpPr txBox="1"/>
          <p:nvPr/>
        </p:nvSpPr>
        <p:spPr>
          <a:xfrm>
            <a:off x="5186133" y="1794406"/>
            <a:ext cx="320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College Level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0A0A59F-160F-1EF3-F968-ED7B5F5C343D}"/>
              </a:ext>
            </a:extLst>
          </p:cNvPr>
          <p:cNvSpPr txBox="1"/>
          <p:nvPr/>
        </p:nvSpPr>
        <p:spPr>
          <a:xfrm>
            <a:off x="8686281" y="1794406"/>
            <a:ext cx="320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   University Level</a:t>
            </a:r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56FEA34A-F307-F5B0-3930-9E691D1E7167}"/>
              </a:ext>
            </a:extLst>
          </p:cNvPr>
          <p:cNvSpPr/>
          <p:nvPr/>
        </p:nvSpPr>
        <p:spPr>
          <a:xfrm>
            <a:off x="3036726" y="2913556"/>
            <a:ext cx="428430" cy="484632"/>
          </a:xfrm>
          <a:prstGeom prst="rightArrow">
            <a:avLst/>
          </a:prstGeom>
          <a:solidFill>
            <a:srgbClr val="9900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EBE74BCA-682A-9040-673D-4B43A7FF6B50}"/>
              </a:ext>
            </a:extLst>
          </p:cNvPr>
          <p:cNvSpPr/>
          <p:nvPr/>
        </p:nvSpPr>
        <p:spPr>
          <a:xfrm>
            <a:off x="6562529" y="2914524"/>
            <a:ext cx="428430" cy="484632"/>
          </a:xfrm>
          <a:prstGeom prst="rightArrow">
            <a:avLst/>
          </a:prstGeom>
          <a:solidFill>
            <a:srgbClr val="9900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id="{018D7559-2389-E06C-DA73-BC0C221E164E}"/>
              </a:ext>
            </a:extLst>
          </p:cNvPr>
          <p:cNvSpPr/>
          <p:nvPr/>
        </p:nvSpPr>
        <p:spPr>
          <a:xfrm>
            <a:off x="10097458" y="2880602"/>
            <a:ext cx="428430" cy="484632"/>
          </a:xfrm>
          <a:prstGeom prst="rightArrow">
            <a:avLst/>
          </a:prstGeom>
          <a:solidFill>
            <a:srgbClr val="9900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triped Right Arrow 49">
            <a:extLst>
              <a:ext uri="{FF2B5EF4-FFF2-40B4-BE49-F238E27FC236}">
                <a16:creationId xmlns:a16="http://schemas.microsoft.com/office/drawing/2014/main" id="{601C119D-683B-C2FB-D253-50DB1DA4E4BF}"/>
              </a:ext>
            </a:extLst>
          </p:cNvPr>
          <p:cNvSpPr/>
          <p:nvPr/>
        </p:nvSpPr>
        <p:spPr>
          <a:xfrm>
            <a:off x="4859058" y="2933747"/>
            <a:ext cx="315159" cy="484632"/>
          </a:xfrm>
          <a:prstGeom prst="stripedRightArrow">
            <a:avLst/>
          </a:prstGeom>
          <a:solidFill>
            <a:srgbClr val="E8772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Striped Right Arrow 50">
            <a:extLst>
              <a:ext uri="{FF2B5EF4-FFF2-40B4-BE49-F238E27FC236}">
                <a16:creationId xmlns:a16="http://schemas.microsoft.com/office/drawing/2014/main" id="{4172E5F1-2449-96AE-A260-3C29BB355E69}"/>
              </a:ext>
            </a:extLst>
          </p:cNvPr>
          <p:cNvSpPr/>
          <p:nvPr/>
        </p:nvSpPr>
        <p:spPr>
          <a:xfrm>
            <a:off x="8366322" y="2914524"/>
            <a:ext cx="318921" cy="484632"/>
          </a:xfrm>
          <a:prstGeom prst="stripedRightArrow">
            <a:avLst/>
          </a:prstGeom>
          <a:solidFill>
            <a:srgbClr val="E8772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7086FAC-C442-1B97-EC98-0DE8C36924BC}"/>
              </a:ext>
            </a:extLst>
          </p:cNvPr>
          <p:cNvSpPr txBox="1"/>
          <p:nvPr/>
        </p:nvSpPr>
        <p:spPr>
          <a:xfrm>
            <a:off x="351651" y="2584909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Dossier</a:t>
            </a:r>
          </a:p>
        </p:txBody>
      </p:sp>
      <p:sp>
        <p:nvSpPr>
          <p:cNvPr id="83" name="Striped Right Arrow 82">
            <a:extLst>
              <a:ext uri="{FF2B5EF4-FFF2-40B4-BE49-F238E27FC236}">
                <a16:creationId xmlns:a16="http://schemas.microsoft.com/office/drawing/2014/main" id="{282F43C9-6147-2C46-DB94-9C43A3E149D4}"/>
              </a:ext>
            </a:extLst>
          </p:cNvPr>
          <p:cNvSpPr/>
          <p:nvPr/>
        </p:nvSpPr>
        <p:spPr>
          <a:xfrm>
            <a:off x="1310315" y="2891760"/>
            <a:ext cx="315159" cy="484632"/>
          </a:xfrm>
          <a:prstGeom prst="stripedRightArrow">
            <a:avLst/>
          </a:prstGeom>
          <a:solidFill>
            <a:srgbClr val="E8772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6D6930E-B580-93DB-D6C9-FDBC6A2F7046}"/>
              </a:ext>
            </a:extLst>
          </p:cNvPr>
          <p:cNvSpPr txBox="1"/>
          <p:nvPr/>
        </p:nvSpPr>
        <p:spPr>
          <a:xfrm>
            <a:off x="1752600" y="4480257"/>
            <a:ext cx="10347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External Letters</a:t>
            </a:r>
          </a:p>
        </p:txBody>
      </p:sp>
      <p:sp>
        <p:nvSpPr>
          <p:cNvPr id="93" name="Striped Right Arrow 92">
            <a:extLst>
              <a:ext uri="{FF2B5EF4-FFF2-40B4-BE49-F238E27FC236}">
                <a16:creationId xmlns:a16="http://schemas.microsoft.com/office/drawing/2014/main" id="{D4CEB520-5463-30D1-A9AE-EAB3EBC1A18F}"/>
              </a:ext>
            </a:extLst>
          </p:cNvPr>
          <p:cNvSpPr/>
          <p:nvPr/>
        </p:nvSpPr>
        <p:spPr>
          <a:xfrm rot="16200000">
            <a:off x="2068526" y="3979219"/>
            <a:ext cx="315159" cy="484632"/>
          </a:xfrm>
          <a:prstGeom prst="stripedRightArrow">
            <a:avLst/>
          </a:prstGeom>
          <a:solidFill>
            <a:srgbClr val="E8772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BEE6BA88-7607-4FB6-533B-CF4B51B9388E}"/>
              </a:ext>
            </a:extLst>
          </p:cNvPr>
          <p:cNvSpPr/>
          <p:nvPr/>
        </p:nvSpPr>
        <p:spPr>
          <a:xfrm>
            <a:off x="10561734" y="4447557"/>
            <a:ext cx="1324947" cy="1231641"/>
          </a:xfrm>
          <a:prstGeom prst="ellipse">
            <a:avLst/>
          </a:prstGeom>
          <a:solidFill>
            <a:srgbClr val="D7D2CB">
              <a:alpha val="25882"/>
            </a:srgbClr>
          </a:solidFill>
          <a:ln w="19050">
            <a:solidFill>
              <a:srgbClr val="7578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8A8F503-1C15-CA27-7B4D-BCE36816E4C3}"/>
              </a:ext>
            </a:extLst>
          </p:cNvPr>
          <p:cNvSpPr/>
          <p:nvPr/>
        </p:nvSpPr>
        <p:spPr>
          <a:xfrm>
            <a:off x="8756959" y="4440960"/>
            <a:ext cx="1324947" cy="1231641"/>
          </a:xfrm>
          <a:prstGeom prst="ellipse">
            <a:avLst/>
          </a:prstGeom>
          <a:solidFill>
            <a:srgbClr val="D7D2CB">
              <a:alpha val="25882"/>
            </a:srgbClr>
          </a:solidFill>
          <a:ln w="19050">
            <a:solidFill>
              <a:srgbClr val="7578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BOV</a:t>
            </a:r>
          </a:p>
        </p:txBody>
      </p:sp>
      <p:sp>
        <p:nvSpPr>
          <p:cNvPr id="96" name="Right Arrow 95">
            <a:extLst>
              <a:ext uri="{FF2B5EF4-FFF2-40B4-BE49-F238E27FC236}">
                <a16:creationId xmlns:a16="http://schemas.microsoft.com/office/drawing/2014/main" id="{A400043F-303F-A7C5-BB29-1729607F03A7}"/>
              </a:ext>
            </a:extLst>
          </p:cNvPr>
          <p:cNvSpPr/>
          <p:nvPr/>
        </p:nvSpPr>
        <p:spPr>
          <a:xfrm rot="5400000">
            <a:off x="10876394" y="3844236"/>
            <a:ext cx="695625" cy="484632"/>
          </a:xfrm>
          <a:prstGeom prst="rightArrow">
            <a:avLst/>
          </a:prstGeom>
          <a:solidFill>
            <a:srgbClr val="9900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3D1CAB7-23A5-DE4B-42CB-D5F2172419EB}"/>
              </a:ext>
            </a:extLst>
          </p:cNvPr>
          <p:cNvSpPr/>
          <p:nvPr/>
        </p:nvSpPr>
        <p:spPr>
          <a:xfrm>
            <a:off x="10537554" y="2507100"/>
            <a:ext cx="1324947" cy="1231641"/>
          </a:xfrm>
          <a:prstGeom prst="ellipse">
            <a:avLst/>
          </a:prstGeom>
          <a:solidFill>
            <a:srgbClr val="D7D2CB">
              <a:alpha val="25882"/>
            </a:srgbClr>
          </a:solidFill>
          <a:ln w="19050">
            <a:solidFill>
              <a:srgbClr val="7578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Provost</a:t>
            </a:r>
          </a:p>
        </p:txBody>
      </p:sp>
      <p:sp>
        <p:nvSpPr>
          <p:cNvPr id="97" name="Right Arrow 96">
            <a:extLst>
              <a:ext uri="{FF2B5EF4-FFF2-40B4-BE49-F238E27FC236}">
                <a16:creationId xmlns:a16="http://schemas.microsoft.com/office/drawing/2014/main" id="{66595F43-566C-B92E-D4E3-38BF64EDFCDD}"/>
              </a:ext>
            </a:extLst>
          </p:cNvPr>
          <p:cNvSpPr/>
          <p:nvPr/>
        </p:nvSpPr>
        <p:spPr>
          <a:xfrm rot="10800000">
            <a:off x="10109124" y="4821061"/>
            <a:ext cx="428430" cy="484632"/>
          </a:xfrm>
          <a:prstGeom prst="rightArrow">
            <a:avLst/>
          </a:prstGeom>
          <a:solidFill>
            <a:srgbClr val="9900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9471660" y="6400801"/>
            <a:ext cx="2743200" cy="391044"/>
            <a:chOff x="7947660" y="6400801"/>
            <a:chExt cx="2743200" cy="391044"/>
          </a:xfrm>
        </p:grpSpPr>
        <p:sp>
          <p:nvSpPr>
            <p:cNvPr id="53" name="Straight Connector 19"/>
            <p:cNvSpPr/>
            <p:nvPr/>
          </p:nvSpPr>
          <p:spPr>
            <a:xfrm>
              <a:off x="7947660" y="6400801"/>
              <a:ext cx="2743200" cy="23146"/>
            </a:xfrm>
            <a:prstGeom prst="line">
              <a:avLst/>
            </a:prstGeom>
            <a:ln>
              <a:solidFill>
                <a:srgbClr val="75787B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0660" y="6507480"/>
              <a:ext cx="1463040" cy="284365"/>
            </a:xfrm>
            <a:prstGeom prst="rect">
              <a:avLst/>
            </a:prstGeom>
          </p:spPr>
        </p:pic>
      </p:grpSp>
      <p:pic>
        <p:nvPicPr>
          <p:cNvPr id="55" name="pasted-image.pdf" descr="pasted-image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322" y="520034"/>
            <a:ext cx="149344" cy="14934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5675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7897" y="1143000"/>
            <a:ext cx="11079278" cy="5364480"/>
          </a:xfrm>
        </p:spPr>
        <p:txBody>
          <a:bodyPr/>
          <a:lstStyle/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reviewers should be chosen by department committee/department head, with minority suggested by candidate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reviewers should be professors from competitive and aspirational peer universities and appropriate other institutions (e.g., government)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head’s letter should address the expectations for the candidate’s promotion in the context of departmental standards and candidate’s assignment in: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Research, scholarship and/or creative achievements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and instruction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and outreach 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letters should address major points of discussion, both positive and negative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letters should address major points emphasized by external reviewers</a:t>
            </a:r>
          </a:p>
        </p:txBody>
      </p:sp>
      <p:sp>
        <p:nvSpPr>
          <p:cNvPr id="5" name="MEET OUR TEAM"/>
          <p:cNvSpPr/>
          <p:nvPr/>
        </p:nvSpPr>
        <p:spPr>
          <a:xfrm>
            <a:off x="700091" y="324434"/>
            <a:ext cx="10015534" cy="689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Autofit/>
          </a:bodyPr>
          <a:lstStyle>
            <a:lvl1pPr defTabSz="859536">
              <a:lnSpc>
                <a:spcPct val="90000"/>
              </a:lnSpc>
              <a:defRPr sz="3759" spc="188">
                <a:solidFill>
                  <a:srgbClr val="585C5E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defTabSz="644652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3000" kern="0" spc="141" dirty="0">
                <a:solidFill>
                  <a:schemeClr val="tx2"/>
                </a:solidFill>
                <a:latin typeface="Acherus Grotesque Regular" panose="02000505000000020004" pitchFamily="50" charset="0"/>
              </a:rPr>
              <a:t>DEPARTMENTAL/COMMITTEE RESPONSIBILTIES</a:t>
            </a:r>
            <a:endParaRPr sz="3000" kern="0" spc="141" dirty="0">
              <a:solidFill>
                <a:schemeClr val="tx2"/>
              </a:solidFill>
              <a:latin typeface="Acherus Grotesque Regular" panose="02000505000000020004" pitchFamily="50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471660" y="6400801"/>
            <a:ext cx="2743200" cy="391044"/>
            <a:chOff x="7947660" y="6400801"/>
            <a:chExt cx="2743200" cy="391044"/>
          </a:xfrm>
        </p:grpSpPr>
        <p:sp>
          <p:nvSpPr>
            <p:cNvPr id="11" name="Straight Connector 19"/>
            <p:cNvSpPr/>
            <p:nvPr/>
          </p:nvSpPr>
          <p:spPr>
            <a:xfrm>
              <a:off x="7947660" y="6400801"/>
              <a:ext cx="2743200" cy="23146"/>
            </a:xfrm>
            <a:prstGeom prst="line">
              <a:avLst/>
            </a:prstGeom>
            <a:ln>
              <a:solidFill>
                <a:srgbClr val="75787B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0660" y="6507480"/>
              <a:ext cx="1463040" cy="284365"/>
            </a:xfrm>
            <a:prstGeom prst="rect">
              <a:avLst/>
            </a:prstGeom>
          </p:spPr>
        </p:pic>
      </p:grpSp>
      <p:pic>
        <p:nvPicPr>
          <p:cNvPr id="8" name="pasted-image.pdf" descr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22" y="520034"/>
            <a:ext cx="149344" cy="14934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5895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7897" y="1209922"/>
            <a:ext cx="11079278" cy="5297558"/>
          </a:xfrm>
        </p:spPr>
        <p:txBody>
          <a:bodyPr/>
          <a:lstStyle/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Colleagues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Professors in your department/school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head, chair, or school director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of the departmental P&amp;T committee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Mentors and other professional colleagues</a:t>
            </a:r>
          </a:p>
          <a:p>
            <a:pPr>
              <a:spcBef>
                <a:spcPts val="0"/>
              </a:spcBef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endParaRPr lang="en-US" altLang="en-U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Faculty Handbook, chapter 3</a:t>
            </a:r>
            <a:endParaRPr lang="en-US" alt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Provost’s website</a:t>
            </a:r>
            <a:endParaRPr lang="en-US" alt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Promotion and Tenure Guidelines</a:t>
            </a:r>
            <a:endParaRPr lang="en-US" alt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Dossier Template and Cover Page</a:t>
            </a:r>
            <a:endParaRPr lang="en-US" alt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and/or departmental expectations and procedural documents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ET OUR TEAM"/>
          <p:cNvSpPr/>
          <p:nvPr/>
        </p:nvSpPr>
        <p:spPr>
          <a:xfrm>
            <a:off x="700091" y="324434"/>
            <a:ext cx="10015534" cy="689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Autofit/>
          </a:bodyPr>
          <a:lstStyle>
            <a:lvl1pPr defTabSz="859536">
              <a:lnSpc>
                <a:spcPct val="90000"/>
              </a:lnSpc>
              <a:defRPr sz="3759" spc="188">
                <a:solidFill>
                  <a:srgbClr val="585C5E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defTabSz="644652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3000" kern="0" spc="141" dirty="0">
                <a:solidFill>
                  <a:schemeClr val="tx2"/>
                </a:solidFill>
                <a:latin typeface="Acherus Grotesque Regular" panose="02000505000000020004" pitchFamily="50" charset="0"/>
              </a:rPr>
              <a:t>KEY RESOURCES</a:t>
            </a:r>
            <a:endParaRPr sz="3000" kern="0" spc="141" dirty="0">
              <a:solidFill>
                <a:schemeClr val="tx2"/>
              </a:solidFill>
              <a:latin typeface="Acherus Grotesque Regular" panose="02000505000000020004" pitchFamily="50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471660" y="6400801"/>
            <a:ext cx="2743200" cy="391044"/>
            <a:chOff x="7947660" y="6400801"/>
            <a:chExt cx="2743200" cy="391044"/>
          </a:xfrm>
        </p:grpSpPr>
        <p:sp>
          <p:nvSpPr>
            <p:cNvPr id="11" name="Straight Connector 19"/>
            <p:cNvSpPr/>
            <p:nvPr/>
          </p:nvSpPr>
          <p:spPr>
            <a:xfrm>
              <a:off x="7947660" y="6400801"/>
              <a:ext cx="2743200" cy="23146"/>
            </a:xfrm>
            <a:prstGeom prst="line">
              <a:avLst/>
            </a:prstGeom>
            <a:ln>
              <a:solidFill>
                <a:srgbClr val="75787B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0660" y="6507480"/>
              <a:ext cx="1463040" cy="284365"/>
            </a:xfrm>
            <a:prstGeom prst="rect">
              <a:avLst/>
            </a:prstGeom>
          </p:spPr>
        </p:pic>
      </p:grpSp>
      <p:pic>
        <p:nvPicPr>
          <p:cNvPr id="8" name="pasted-image.pdf" descr="pasted-image.pd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322" y="520034"/>
            <a:ext cx="149344" cy="14934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39714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8200" y="1785324"/>
            <a:ext cx="10363200" cy="3942310"/>
          </a:xfrm>
        </p:spPr>
        <p:txBody>
          <a:bodyPr/>
          <a:lstStyle/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to professor reserved for those whose achievements are broad and noteworthy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and/or international distinction and leadership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research, scholarship, and/or creative achievement</a:t>
            </a:r>
          </a:p>
          <a:p>
            <a:pPr lvl="1"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of competence in instruction, outreach, and service</a:t>
            </a:r>
          </a:p>
          <a:p>
            <a:pPr>
              <a:buClr>
                <a:srgbClr val="E87722"/>
              </a:buClr>
              <a:buFont typeface="Acherus Grotesque Regular" panose="02000505000000020004" pitchFamily="50" charset="0"/>
              <a:buChar char="&gt;"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Handbook (section 3.1.3):</a:t>
            </a:r>
          </a:p>
        </p:txBody>
      </p:sp>
      <p:sp>
        <p:nvSpPr>
          <p:cNvPr id="5" name="MEET OUR TEAM"/>
          <p:cNvSpPr/>
          <p:nvPr/>
        </p:nvSpPr>
        <p:spPr>
          <a:xfrm>
            <a:off x="728666" y="669378"/>
            <a:ext cx="10853734" cy="1032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 anchor="b">
            <a:noAutofit/>
          </a:bodyPr>
          <a:lstStyle>
            <a:lvl1pPr defTabSz="859536">
              <a:lnSpc>
                <a:spcPct val="90000"/>
              </a:lnSpc>
              <a:defRPr sz="3759" spc="188">
                <a:solidFill>
                  <a:srgbClr val="585C5E"/>
                </a:solidFill>
                <a:latin typeface="Acherus Grotesque Regular"/>
                <a:ea typeface="Acherus Grotesque Regular"/>
                <a:cs typeface="Acherus Grotesque Regular"/>
                <a:sym typeface="Acherus Grotesque"/>
              </a:defRPr>
            </a:lvl1pPr>
          </a:lstStyle>
          <a:p>
            <a:pPr defTabSz="644652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3000" kern="0" spc="141" dirty="0">
                <a:solidFill>
                  <a:schemeClr val="tx2"/>
                </a:solidFill>
                <a:latin typeface="Acherus Grotesque Regular" panose="02000505000000020004" pitchFamily="50" charset="0"/>
              </a:rPr>
              <a:t>PROVOST’S PERSPECTIVE</a:t>
            </a:r>
          </a:p>
          <a:p>
            <a:pPr defTabSz="644652" eaLnBrk="1" fontAlgn="auto">
              <a:spcBef>
                <a:spcPts val="0"/>
              </a:spcBef>
              <a:spcAft>
                <a:spcPts val="0"/>
              </a:spcAft>
            </a:pPr>
            <a:endParaRPr sz="3000" kern="0" spc="141" dirty="0">
              <a:solidFill>
                <a:schemeClr val="tx2"/>
              </a:solidFill>
              <a:latin typeface="Acherus Grotesque Regular" panose="02000505000000020004" pitchFamily="50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471660" y="6400801"/>
            <a:ext cx="2743200" cy="391044"/>
            <a:chOff x="7947660" y="6400801"/>
            <a:chExt cx="2743200" cy="391044"/>
          </a:xfrm>
        </p:grpSpPr>
        <p:sp>
          <p:nvSpPr>
            <p:cNvPr id="11" name="Straight Connector 19"/>
            <p:cNvSpPr/>
            <p:nvPr/>
          </p:nvSpPr>
          <p:spPr>
            <a:xfrm>
              <a:off x="7947660" y="6400801"/>
              <a:ext cx="2743200" cy="23146"/>
            </a:xfrm>
            <a:prstGeom prst="line">
              <a:avLst/>
            </a:prstGeom>
            <a:ln>
              <a:solidFill>
                <a:srgbClr val="75787B"/>
              </a:solidFill>
              <a:prstDash val="dash"/>
              <a:miter/>
            </a:ln>
          </p:spPr>
          <p:txBody>
            <a:bodyPr lIns="34289" rIns="34289"/>
            <a:lstStyle/>
            <a:p>
              <a:endParaRPr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0660" y="6507480"/>
              <a:ext cx="1463040" cy="284365"/>
            </a:xfrm>
            <a:prstGeom prst="rect">
              <a:avLst/>
            </a:prstGeom>
          </p:spPr>
        </p:pic>
      </p:grpSp>
      <p:pic>
        <p:nvPicPr>
          <p:cNvPr id="8" name="pasted-image.pdf" descr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22" y="520034"/>
            <a:ext cx="149344" cy="14934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633F98-703E-7C27-5D9D-6B98DF9C17BE}"/>
              </a:ext>
            </a:extLst>
          </p:cNvPr>
          <p:cNvSpPr txBox="1"/>
          <p:nvPr/>
        </p:nvSpPr>
        <p:spPr>
          <a:xfrm>
            <a:off x="1344830" y="4601658"/>
            <a:ext cx="95023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“…appointment to the rank of professor is contingent on national or international recognition as an outstanding scholar and educator.”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9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B2B2B2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VT Color Theme">
      <a:dk1>
        <a:srgbClr val="6C1035"/>
      </a:dk1>
      <a:lt1>
        <a:srgbClr val="FFFFFF"/>
      </a:lt1>
      <a:dk2>
        <a:srgbClr val="A7A7A7"/>
      </a:dk2>
      <a:lt2>
        <a:srgbClr val="535353"/>
      </a:lt2>
      <a:accent1>
        <a:srgbClr val="6C1035"/>
      </a:accent1>
      <a:accent2>
        <a:srgbClr val="E57631"/>
      </a:accent2>
      <a:accent3>
        <a:srgbClr val="A5A5A5"/>
      </a:accent3>
      <a:accent4>
        <a:srgbClr val="417C79"/>
      </a:accent4>
      <a:accent5>
        <a:srgbClr val="E5E1EF"/>
      </a:accent5>
      <a:accent6>
        <a:srgbClr val="003C71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miter lim="400000"/>
        </a:ln>
        <a:extLst>
          <a:ext uri="{C572A759-6A51-4108-AA02-DFA0A04FC94B}">
            <ma14:wrappingTextBoxFlag xmlns="" xmlns:ma14="http://schemas.microsoft.com/office/mac/drawingml/2011/main" val="1"/>
          </a:ext>
        </a:extLst>
      </a:spPr>
      <a:bodyPr lIns="45719" rIns="45719">
        <a:spAutoFit/>
      </a:bodyPr>
      <a:lstStyle>
        <a:defPPr>
          <a:defRPr dirty="0" smtClean="0"/>
        </a:defPPr>
      </a:lst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634</Words>
  <Application>Microsoft Office PowerPoint</Application>
  <PresentationFormat>Widescreen</PresentationFormat>
  <Paragraphs>128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Acherus Grotesque Regular</vt:lpstr>
      <vt:lpstr>AcherusGrotesqueLight</vt:lpstr>
      <vt:lpstr>Arial</vt:lpstr>
      <vt:lpstr>Calibri</vt:lpstr>
      <vt:lpstr>Crimson Text Roman</vt:lpstr>
      <vt:lpstr>Gineso Cond Thin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in Rank</dc:title>
  <dc:creator>malayne</dc:creator>
  <cp:lastModifiedBy>Hutchison, Cyndi</cp:lastModifiedBy>
  <cp:revision>236</cp:revision>
  <cp:lastPrinted>2015-09-18T17:36:00Z</cp:lastPrinted>
  <dcterms:created xsi:type="dcterms:W3CDTF">2011-09-15T14:44:13Z</dcterms:created>
  <dcterms:modified xsi:type="dcterms:W3CDTF">2022-10-26T14:40:52Z</dcterms:modified>
</cp:coreProperties>
</file>